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AFCE3-CE38-48B4-AA45-03BC5DA7A902}" type="datetimeFigureOut">
              <a:rPr lang="en-US" smtClean="0"/>
              <a:pPr/>
              <a:t>6/25/2009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3604AC-4EA4-4CCF-A217-2AAD01DFDDC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62A7358-3C97-4491-B880-02D40E234A31}" type="datetime1">
              <a:rPr lang="en-US" smtClean="0"/>
              <a:pPr/>
              <a:t>6/25/2009</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A898187-641D-413F-8064-20C21C3A75E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6A40C6-4FB6-4B37-AED0-A32D4245100D}" type="datetime1">
              <a:rPr lang="en-US" smtClean="0"/>
              <a:pPr/>
              <a:t>6/25/2009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898187-641D-413F-8064-20C21C3A75E1}" type="slidenum">
              <a:rPr lang="en-IN" smtClean="0"/>
              <a:pPr/>
              <a:t>‹#›</a:t>
            </a:fld>
            <a:endParaRPr lang="en-IN"/>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4B7C065-B170-4ECF-BB1B-4E5F8D0A5DDD}" type="datetime1">
              <a:rPr lang="en-US" smtClean="0"/>
              <a:pPr/>
              <a:t>6/25/2009</a:t>
            </a:fld>
            <a:endParaRPr lang="en-IN"/>
          </a:p>
        </p:txBody>
      </p:sp>
      <p:sp>
        <p:nvSpPr>
          <p:cNvPr id="5" name="Footer Placeholder 4"/>
          <p:cNvSpPr>
            <a:spLocks noGrp="1"/>
          </p:cNvSpPr>
          <p:nvPr>
            <p:ph type="ftr" sz="quarter" idx="11"/>
          </p:nvPr>
        </p:nvSpPr>
        <p:spPr>
          <a:xfrm>
            <a:off x="457201" y="6248207"/>
            <a:ext cx="5573483" cy="365125"/>
          </a:xfrm>
        </p:spPr>
        <p:txBody>
          <a:bodyPr/>
          <a:lstStyle/>
          <a:p>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A898187-641D-413F-8064-20C21C3A75E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1F8EB0-BC18-442D-ACFE-3BC3DDB9F246}" type="datetime1">
              <a:rPr lang="en-US" smtClean="0"/>
              <a:pPr/>
              <a:t>6/25/2009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A898187-641D-413F-8064-20C21C3A75E1}"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560B1A4-0388-4816-AF1C-BD7FCD273733}" type="datetime1">
              <a:rPr lang="en-US" smtClean="0"/>
              <a:pPr/>
              <a:t>6/25/2009</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A898187-641D-413F-8064-20C21C3A75E1}" type="slidenum">
              <a:rPr lang="en-IN" smtClean="0"/>
              <a:pPr/>
              <a:t>‹#›</a:t>
            </a:fld>
            <a:endParaRPr lang="en-IN"/>
          </a:p>
        </p:txBody>
      </p:sp>
      <p:sp>
        <p:nvSpPr>
          <p:cNvPr id="14" name="Footer Placeholder 13"/>
          <p:cNvSpPr>
            <a:spLocks noGrp="1"/>
          </p:cNvSpPr>
          <p:nvPr>
            <p:ph type="ftr" sz="quarter" idx="12"/>
          </p:nvPr>
        </p:nvSpPr>
        <p:spPr/>
        <p:txBody>
          <a:bodyPr/>
          <a:lstStyle/>
          <a:p>
            <a:endParaRPr lang="en-IN"/>
          </a:p>
        </p:txBody>
      </p:sp>
    </p:spTree>
  </p:cSld>
  <p:clrMapOvr>
    <a:overrideClrMapping bg1="lt1" tx1="dk1" bg2="lt2" tx2="dk2" accent1="accent1" accent2="accent2" accent3="accent3" accent4="accent4" accent5="accent5" accent6="accent6" hlink="hlink" folHlink="folHlink"/>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7525489-2DE8-4691-AF0B-B5AD78B86C10}" type="datetime1">
              <a:rPr lang="en-US" smtClean="0"/>
              <a:pPr/>
              <a:t>6/25/2009</a:t>
            </a:fld>
            <a:endParaRPr lang="en-IN"/>
          </a:p>
        </p:txBody>
      </p:sp>
      <p:sp>
        <p:nvSpPr>
          <p:cNvPr id="10" name="Slide Number Placeholder 9"/>
          <p:cNvSpPr>
            <a:spLocks noGrp="1"/>
          </p:cNvSpPr>
          <p:nvPr>
            <p:ph type="sldNum" sz="quarter" idx="16"/>
          </p:nvPr>
        </p:nvSpPr>
        <p:spPr/>
        <p:txBody>
          <a:bodyPr rtlCol="0"/>
          <a:lstStyle/>
          <a:p>
            <a:fld id="{EA898187-641D-413F-8064-20C21C3A75E1}"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2F03993-65FC-41B3-8A04-92B8E7D60D7F}" type="datetime1">
              <a:rPr lang="en-US" smtClean="0"/>
              <a:pPr/>
              <a:t>6/25/2009</a:t>
            </a:fld>
            <a:endParaRPr lang="en-IN"/>
          </a:p>
        </p:txBody>
      </p:sp>
      <p:sp>
        <p:nvSpPr>
          <p:cNvPr id="12" name="Slide Number Placeholder 11"/>
          <p:cNvSpPr>
            <a:spLocks noGrp="1"/>
          </p:cNvSpPr>
          <p:nvPr>
            <p:ph type="sldNum" sz="quarter" idx="16"/>
          </p:nvPr>
        </p:nvSpPr>
        <p:spPr/>
        <p:txBody>
          <a:bodyPr rtlCol="0"/>
          <a:lstStyle/>
          <a:p>
            <a:fld id="{EA898187-641D-413F-8064-20C21C3A75E1}" type="slidenum">
              <a:rPr lang="en-IN" smtClean="0"/>
              <a:pPr/>
              <a:t>‹#›</a:t>
            </a:fld>
            <a:endParaRPr lang="en-IN"/>
          </a:p>
        </p:txBody>
      </p:sp>
      <p:sp>
        <p:nvSpPr>
          <p:cNvPr id="14" name="Footer Placeholder 13"/>
          <p:cNvSpPr>
            <a:spLocks noGrp="1"/>
          </p:cNvSpPr>
          <p:nvPr>
            <p:ph type="ftr" sz="quarter" idx="17"/>
          </p:nvPr>
        </p:nvSpPr>
        <p:spPr/>
        <p:txBody>
          <a:bodyPr rtlCol="0"/>
          <a:lstStyle/>
          <a:p>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5FF1A3-A03E-4B13-BD70-58C61FF930F7}" type="datetime1">
              <a:rPr lang="en-US" smtClean="0"/>
              <a:pPr/>
              <a:t>6/25/2009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A898187-641D-413F-8064-20C21C3A75E1}" type="slidenum">
              <a:rPr lang="en-IN" smtClean="0"/>
              <a:pPr/>
              <a:t>‹#›</a:t>
            </a:fld>
            <a:endParaRPr lang="en-IN"/>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F8CA2-0991-435B-AED8-7869C241666F}" type="datetime1">
              <a:rPr lang="en-US" smtClean="0"/>
              <a:pPr/>
              <a:t>6/25/2009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A898187-641D-413F-8064-20C21C3A75E1}" type="slidenum">
              <a:rPr lang="en-IN" smtClean="0"/>
              <a:pPr/>
              <a:t>‹#›</a:t>
            </a:fld>
            <a:endParaRPr lang="en-IN"/>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F31F2E-0D2D-447C-8260-C19C25025E22}" type="datetime1">
              <a:rPr lang="en-US" smtClean="0"/>
              <a:pPr/>
              <a:t>6/25/2009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A898187-641D-413F-8064-20C21C3A75E1}"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B4F8C8C-97D8-46A6-A939-C362F64E1069}" type="datetime1">
              <a:rPr lang="en-US" smtClean="0"/>
              <a:pPr/>
              <a:t>6/25/2009</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A898187-641D-413F-8064-20C21C3A75E1}"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DC6D4D-B1E4-4C17-BC25-08D93EE442C5}" type="datetime1">
              <a:rPr lang="en-US" smtClean="0"/>
              <a:pPr/>
              <a:t>6/25/2009</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A898187-641D-413F-8064-20C21C3A75E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INTERNAL CHECK</a:t>
            </a:r>
            <a:endParaRPr lang="en-IN" dirty="0"/>
          </a:p>
        </p:txBody>
      </p:sp>
      <p:sp>
        <p:nvSpPr>
          <p:cNvPr id="3" name="Subtitle 2"/>
          <p:cNvSpPr>
            <a:spLocks noGrp="1"/>
          </p:cNvSpPr>
          <p:nvPr>
            <p:ph type="subTitle" idx="1"/>
          </p:nvPr>
        </p:nvSpPr>
        <p:spPr/>
        <p:txBody>
          <a:bodyPr/>
          <a:lstStyle/>
          <a:p>
            <a:r>
              <a:rPr lang="en-US" dirty="0" smtClean="0"/>
              <a:t>C. P. Mansoor Ahmed </a:t>
            </a:r>
            <a:r>
              <a:rPr lang="en-US" sz="1400" dirty="0" smtClean="0"/>
              <a:t>M. Com PGDBA</a:t>
            </a:r>
            <a:endParaRPr lang="en-IN" dirty="0"/>
          </a:p>
        </p:txBody>
      </p:sp>
      <p:sp>
        <p:nvSpPr>
          <p:cNvPr id="4" name="Slide Number Placeholder 3"/>
          <p:cNvSpPr>
            <a:spLocks noGrp="1"/>
          </p:cNvSpPr>
          <p:nvPr>
            <p:ph type="sldNum" sz="quarter" idx="12"/>
          </p:nvPr>
        </p:nvSpPr>
        <p:spPr/>
        <p:txBody>
          <a:bodyPr/>
          <a:lstStyle/>
          <a:p>
            <a:fld id="{EA898187-641D-413F-8064-20C21C3A75E1}" type="slidenum">
              <a:rPr lang="en-IN" smtClean="0"/>
              <a:pPr/>
              <a:t>1</a:t>
            </a:fld>
            <a:endParaRPr lang="en-IN"/>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Bottom)">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Book</a:t>
            </a:r>
            <a:endParaRPr lang="en-IN" dirty="0"/>
          </a:p>
        </p:txBody>
      </p:sp>
      <p:sp>
        <p:nvSpPr>
          <p:cNvPr id="6" name="Content Placeholder 5"/>
          <p:cNvSpPr>
            <a:spLocks noGrp="1"/>
          </p:cNvSpPr>
          <p:nvPr>
            <p:ph sz="quarter" idx="2"/>
          </p:nvPr>
        </p:nvSpPr>
        <p:spPr/>
        <p:txBody>
          <a:bodyPr>
            <a:noAutofit/>
          </a:bodyPr>
          <a:lstStyle/>
          <a:p>
            <a:r>
              <a:rPr lang="en-US" sz="1100" dirty="0" smtClean="0"/>
              <a:t>Opening Balance</a:t>
            </a:r>
          </a:p>
          <a:p>
            <a:r>
              <a:rPr lang="en-US" sz="1100" dirty="0" smtClean="0"/>
              <a:t>Cash Sales</a:t>
            </a:r>
          </a:p>
          <a:p>
            <a:r>
              <a:rPr lang="en-US" sz="1100" dirty="0" smtClean="0"/>
              <a:t>Receipts from Debtors</a:t>
            </a:r>
          </a:p>
          <a:p>
            <a:r>
              <a:rPr lang="en-US" sz="1100" dirty="0" smtClean="0"/>
              <a:t>Income from Interest, Dividends etc.,</a:t>
            </a:r>
          </a:p>
          <a:p>
            <a:r>
              <a:rPr lang="en-US" sz="1100" dirty="0" smtClean="0"/>
              <a:t>Loans</a:t>
            </a:r>
          </a:p>
          <a:p>
            <a:r>
              <a:rPr lang="en-US" sz="1100" dirty="0" smtClean="0"/>
              <a:t>Rents Received</a:t>
            </a:r>
          </a:p>
          <a:p>
            <a:r>
              <a:rPr lang="en-US" sz="1100" dirty="0" smtClean="0"/>
              <a:t>Bills Receivable</a:t>
            </a:r>
          </a:p>
          <a:p>
            <a:r>
              <a:rPr lang="en-US" sz="1100" dirty="0" smtClean="0"/>
              <a:t>Commission</a:t>
            </a:r>
          </a:p>
          <a:p>
            <a:r>
              <a:rPr lang="en-US" sz="1100" dirty="0" smtClean="0"/>
              <a:t>Sale of Investment</a:t>
            </a:r>
          </a:p>
          <a:p>
            <a:r>
              <a:rPr lang="en-US" sz="1100" dirty="0" smtClean="0"/>
              <a:t>Bad </a:t>
            </a:r>
            <a:r>
              <a:rPr lang="en-US" sz="1100" dirty="0" smtClean="0"/>
              <a:t>Debt</a:t>
            </a:r>
          </a:p>
          <a:p>
            <a:r>
              <a:rPr lang="en-US" sz="1100" dirty="0" smtClean="0"/>
              <a:t>Dividends</a:t>
            </a:r>
            <a:endParaRPr lang="en-US" sz="1100" dirty="0" smtClean="0"/>
          </a:p>
          <a:p>
            <a:r>
              <a:rPr lang="en-US" sz="1100" dirty="0" smtClean="0"/>
              <a:t>Subscription</a:t>
            </a:r>
          </a:p>
          <a:p>
            <a:r>
              <a:rPr lang="en-US" sz="1100" dirty="0" smtClean="0"/>
              <a:t>Insurance Claim Money</a:t>
            </a:r>
          </a:p>
          <a:p>
            <a:r>
              <a:rPr lang="en-US" sz="1100" dirty="0" smtClean="0"/>
              <a:t>Share Capital</a:t>
            </a:r>
          </a:p>
          <a:p>
            <a:r>
              <a:rPr lang="en-US" sz="1100" dirty="0" smtClean="0"/>
              <a:t>Sale of Fixed Assets</a:t>
            </a:r>
          </a:p>
          <a:p>
            <a:r>
              <a:rPr lang="en-US" sz="1100" dirty="0" smtClean="0"/>
              <a:t>Miscellaneous Receipts</a:t>
            </a:r>
            <a:endParaRPr lang="en-IN" sz="1100" dirty="0"/>
          </a:p>
        </p:txBody>
      </p:sp>
      <p:sp>
        <p:nvSpPr>
          <p:cNvPr id="8" name="Content Placeholder 7"/>
          <p:cNvSpPr>
            <a:spLocks noGrp="1"/>
          </p:cNvSpPr>
          <p:nvPr>
            <p:ph sz="quarter" idx="4"/>
          </p:nvPr>
        </p:nvSpPr>
        <p:spPr/>
        <p:txBody>
          <a:bodyPr>
            <a:noAutofit/>
          </a:bodyPr>
          <a:lstStyle/>
          <a:p>
            <a:r>
              <a:rPr lang="en-US" sz="1100" dirty="0" smtClean="0"/>
              <a:t>Payment to Creditors</a:t>
            </a:r>
          </a:p>
          <a:p>
            <a:r>
              <a:rPr lang="en-US" sz="1100" dirty="0" smtClean="0"/>
              <a:t>Wages</a:t>
            </a:r>
          </a:p>
          <a:p>
            <a:r>
              <a:rPr lang="en-US" sz="1100" dirty="0" smtClean="0"/>
              <a:t>Capital Expenditure</a:t>
            </a:r>
          </a:p>
          <a:p>
            <a:r>
              <a:rPr lang="en-US" sz="1100" dirty="0" smtClean="0"/>
              <a:t>Loans</a:t>
            </a:r>
          </a:p>
          <a:p>
            <a:r>
              <a:rPr lang="en-US" sz="1100" dirty="0" smtClean="0"/>
              <a:t>Salaries</a:t>
            </a:r>
          </a:p>
          <a:p>
            <a:r>
              <a:rPr lang="en-US" sz="1100" dirty="0" smtClean="0"/>
              <a:t>Agent’s &amp; Traveler’s Commission</a:t>
            </a:r>
          </a:p>
          <a:p>
            <a:r>
              <a:rPr lang="en-US" sz="1100" dirty="0" smtClean="0"/>
              <a:t>Travelling Allowance</a:t>
            </a:r>
          </a:p>
          <a:p>
            <a:r>
              <a:rPr lang="en-US" sz="1100" dirty="0" smtClean="0"/>
              <a:t>Insurance of Premiums</a:t>
            </a:r>
          </a:p>
          <a:p>
            <a:r>
              <a:rPr lang="en-US" sz="1100" dirty="0" smtClean="0"/>
              <a:t>Bills of Payable</a:t>
            </a:r>
          </a:p>
          <a:p>
            <a:r>
              <a:rPr lang="en-US" sz="1100" dirty="0" smtClean="0"/>
              <a:t>Bills Receivable Discounted &amp; Dishonoured</a:t>
            </a:r>
          </a:p>
          <a:p>
            <a:r>
              <a:rPr lang="en-US" sz="1100" dirty="0" smtClean="0"/>
              <a:t>Freight Carriage &amp; Custom Duties</a:t>
            </a:r>
          </a:p>
          <a:p>
            <a:r>
              <a:rPr lang="en-US" sz="1100" dirty="0" smtClean="0"/>
              <a:t>Bank Charges</a:t>
            </a:r>
          </a:p>
          <a:p>
            <a:r>
              <a:rPr lang="en-US" sz="1100" dirty="0" smtClean="0"/>
              <a:t>Partner’s Drawings</a:t>
            </a:r>
          </a:p>
          <a:p>
            <a:r>
              <a:rPr lang="en-US" sz="1100" dirty="0" smtClean="0"/>
              <a:t>Postage</a:t>
            </a:r>
          </a:p>
          <a:p>
            <a:r>
              <a:rPr lang="en-US" sz="1100" dirty="0" smtClean="0"/>
              <a:t>Petty Cash</a:t>
            </a:r>
          </a:p>
          <a:p>
            <a:endParaRPr lang="en-IN" sz="1100" dirty="0"/>
          </a:p>
        </p:txBody>
      </p:sp>
      <p:sp>
        <p:nvSpPr>
          <p:cNvPr id="3" name="Slide Number Placeholder 2"/>
          <p:cNvSpPr>
            <a:spLocks noGrp="1"/>
          </p:cNvSpPr>
          <p:nvPr>
            <p:ph type="sldNum" sz="quarter" idx="16"/>
          </p:nvPr>
        </p:nvSpPr>
        <p:spPr/>
        <p:txBody>
          <a:bodyPr>
            <a:normAutofit fontScale="85000" lnSpcReduction="20000"/>
          </a:bodyPr>
          <a:lstStyle/>
          <a:p>
            <a:fld id="{EA898187-641D-413F-8064-20C21C3A75E1}" type="slidenum">
              <a:rPr lang="en-IN" smtClean="0"/>
              <a:pPr/>
              <a:t>10</a:t>
            </a:fld>
            <a:endParaRPr lang="en-IN"/>
          </a:p>
        </p:txBody>
      </p:sp>
      <p:sp>
        <p:nvSpPr>
          <p:cNvPr id="5" name="Text Placeholder 4"/>
          <p:cNvSpPr>
            <a:spLocks noGrp="1"/>
          </p:cNvSpPr>
          <p:nvPr>
            <p:ph type="body" sz="quarter" idx="1"/>
          </p:nvPr>
        </p:nvSpPr>
        <p:spPr/>
        <p:txBody>
          <a:bodyPr/>
          <a:lstStyle/>
          <a:p>
            <a:pPr algn="ctr"/>
            <a:r>
              <a:rPr lang="en-US" dirty="0" smtClean="0"/>
              <a:t>Debit</a:t>
            </a:r>
            <a:endParaRPr lang="en-IN" dirty="0"/>
          </a:p>
        </p:txBody>
      </p:sp>
      <p:sp>
        <p:nvSpPr>
          <p:cNvPr id="7" name="Text Placeholder 6"/>
          <p:cNvSpPr>
            <a:spLocks noGrp="1"/>
          </p:cNvSpPr>
          <p:nvPr>
            <p:ph type="body" sz="quarter" idx="3"/>
          </p:nvPr>
        </p:nvSpPr>
        <p:spPr/>
        <p:txBody>
          <a:bodyPr/>
          <a:lstStyle/>
          <a:p>
            <a:pPr algn="ctr"/>
            <a:r>
              <a:rPr lang="en-US" dirty="0" smtClean="0"/>
              <a:t>Credit</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slide(fromBottom)">
                                      <p:cBhvr>
                                        <p:cTn id="12" dur="5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slide(fromBottom)">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bg/>
                                          </p:spTgt>
                                        </p:tgtEl>
                                        <p:attrNameLst>
                                          <p:attrName>style.visibility</p:attrName>
                                        </p:attrNameLst>
                                      </p:cBhvr>
                                      <p:to>
                                        <p:strVal val="visible"/>
                                      </p:to>
                                    </p:set>
                                    <p:animEffect transition="in" filter="slide(fromBottom)">
                                      <p:cBhvr>
                                        <p:cTn id="22" dur="500"/>
                                        <p:tgtEl>
                                          <p:spTgt spid="7">
                                            <p:bg/>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slide(fromBottom)">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slide(fromBottom)">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slide(fromBottom)">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slide(fromBottom)">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slide(fromBottom)">
                                      <p:cBhvr>
                                        <p:cTn id="47" dur="50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slide(fromBottom)">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Effect transition="in" filter="slide(fromBottom)">
                                      <p:cBhvr>
                                        <p:cTn id="57" dur="500"/>
                                        <p:tgtEl>
                                          <p:spTgt spid="6">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6">
                                            <p:txEl>
                                              <p:pRg st="6" end="6"/>
                                            </p:txEl>
                                          </p:spTgt>
                                        </p:tgtEl>
                                        <p:attrNameLst>
                                          <p:attrName>style.visibility</p:attrName>
                                        </p:attrNameLst>
                                      </p:cBhvr>
                                      <p:to>
                                        <p:strVal val="visible"/>
                                      </p:to>
                                    </p:set>
                                    <p:animEffect transition="in" filter="slide(fromBottom)">
                                      <p:cBhvr>
                                        <p:cTn id="62" dur="500"/>
                                        <p:tgtEl>
                                          <p:spTgt spid="6">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Effect transition="in" filter="slide(fromBottom)">
                                      <p:cBhvr>
                                        <p:cTn id="67" dur="500"/>
                                        <p:tgtEl>
                                          <p:spTgt spid="6">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6">
                                            <p:txEl>
                                              <p:pRg st="8" end="8"/>
                                            </p:txEl>
                                          </p:spTgt>
                                        </p:tgtEl>
                                        <p:attrNameLst>
                                          <p:attrName>style.visibility</p:attrName>
                                        </p:attrNameLst>
                                      </p:cBhvr>
                                      <p:to>
                                        <p:strVal val="visible"/>
                                      </p:to>
                                    </p:set>
                                    <p:animEffect transition="in" filter="slide(fromBottom)">
                                      <p:cBhvr>
                                        <p:cTn id="72" dur="500"/>
                                        <p:tgtEl>
                                          <p:spTgt spid="6">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6">
                                            <p:txEl>
                                              <p:pRg st="9" end="9"/>
                                            </p:txEl>
                                          </p:spTgt>
                                        </p:tgtEl>
                                        <p:attrNameLst>
                                          <p:attrName>style.visibility</p:attrName>
                                        </p:attrNameLst>
                                      </p:cBhvr>
                                      <p:to>
                                        <p:strVal val="visible"/>
                                      </p:to>
                                    </p:set>
                                    <p:animEffect transition="in" filter="slide(fromBottom)">
                                      <p:cBhvr>
                                        <p:cTn id="77" dur="500"/>
                                        <p:tgtEl>
                                          <p:spTgt spid="6">
                                            <p:txEl>
                                              <p:pRg st="9" end="9"/>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6">
                                            <p:txEl>
                                              <p:pRg st="10" end="10"/>
                                            </p:txEl>
                                          </p:spTgt>
                                        </p:tgtEl>
                                        <p:attrNameLst>
                                          <p:attrName>style.visibility</p:attrName>
                                        </p:attrNameLst>
                                      </p:cBhvr>
                                      <p:to>
                                        <p:strVal val="visible"/>
                                      </p:to>
                                    </p:set>
                                    <p:animEffect transition="in" filter="slide(fromBottom)">
                                      <p:cBhvr>
                                        <p:cTn id="82" dur="500"/>
                                        <p:tgtEl>
                                          <p:spTgt spid="6">
                                            <p:txEl>
                                              <p:pRg st="10" end="10"/>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6">
                                            <p:txEl>
                                              <p:pRg st="11" end="11"/>
                                            </p:txEl>
                                          </p:spTgt>
                                        </p:tgtEl>
                                        <p:attrNameLst>
                                          <p:attrName>style.visibility</p:attrName>
                                        </p:attrNameLst>
                                      </p:cBhvr>
                                      <p:to>
                                        <p:strVal val="visible"/>
                                      </p:to>
                                    </p:set>
                                    <p:animEffect transition="in" filter="slide(fromBottom)">
                                      <p:cBhvr>
                                        <p:cTn id="87" dur="500"/>
                                        <p:tgtEl>
                                          <p:spTgt spid="6">
                                            <p:txEl>
                                              <p:pRg st="11" end="1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6">
                                            <p:txEl>
                                              <p:pRg st="12" end="12"/>
                                            </p:txEl>
                                          </p:spTgt>
                                        </p:tgtEl>
                                        <p:attrNameLst>
                                          <p:attrName>style.visibility</p:attrName>
                                        </p:attrNameLst>
                                      </p:cBhvr>
                                      <p:to>
                                        <p:strVal val="visible"/>
                                      </p:to>
                                    </p:set>
                                    <p:animEffect transition="in" filter="slide(fromBottom)">
                                      <p:cBhvr>
                                        <p:cTn id="92" dur="500"/>
                                        <p:tgtEl>
                                          <p:spTgt spid="6">
                                            <p:txEl>
                                              <p:pRg st="12" end="1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4" fill="hold" grpId="0" nodeType="clickEffect">
                                  <p:stCondLst>
                                    <p:cond delay="0"/>
                                  </p:stCondLst>
                                  <p:childTnLst>
                                    <p:set>
                                      <p:cBhvr>
                                        <p:cTn id="96" dur="1" fill="hold">
                                          <p:stCondLst>
                                            <p:cond delay="0"/>
                                          </p:stCondLst>
                                        </p:cTn>
                                        <p:tgtEl>
                                          <p:spTgt spid="6">
                                            <p:txEl>
                                              <p:pRg st="13" end="13"/>
                                            </p:txEl>
                                          </p:spTgt>
                                        </p:tgtEl>
                                        <p:attrNameLst>
                                          <p:attrName>style.visibility</p:attrName>
                                        </p:attrNameLst>
                                      </p:cBhvr>
                                      <p:to>
                                        <p:strVal val="visible"/>
                                      </p:to>
                                    </p:set>
                                    <p:animEffect transition="in" filter="slide(fromBottom)">
                                      <p:cBhvr>
                                        <p:cTn id="97" dur="500"/>
                                        <p:tgtEl>
                                          <p:spTgt spid="6">
                                            <p:txEl>
                                              <p:pRg st="13" end="1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ntr" presetSubtype="4" fill="hold" grpId="0" nodeType="clickEffect">
                                  <p:stCondLst>
                                    <p:cond delay="0"/>
                                  </p:stCondLst>
                                  <p:childTnLst>
                                    <p:set>
                                      <p:cBhvr>
                                        <p:cTn id="101" dur="1" fill="hold">
                                          <p:stCondLst>
                                            <p:cond delay="0"/>
                                          </p:stCondLst>
                                        </p:cTn>
                                        <p:tgtEl>
                                          <p:spTgt spid="6">
                                            <p:txEl>
                                              <p:pRg st="14" end="14"/>
                                            </p:txEl>
                                          </p:spTgt>
                                        </p:tgtEl>
                                        <p:attrNameLst>
                                          <p:attrName>style.visibility</p:attrName>
                                        </p:attrNameLst>
                                      </p:cBhvr>
                                      <p:to>
                                        <p:strVal val="visible"/>
                                      </p:to>
                                    </p:set>
                                    <p:animEffect transition="in" filter="slide(fromBottom)">
                                      <p:cBhvr>
                                        <p:cTn id="102" dur="500"/>
                                        <p:tgtEl>
                                          <p:spTgt spid="6">
                                            <p:txEl>
                                              <p:pRg st="14" end="1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2" presetClass="entr" presetSubtype="4" fill="hold" grpId="0" nodeType="clickEffect">
                                  <p:stCondLst>
                                    <p:cond delay="0"/>
                                  </p:stCondLst>
                                  <p:childTnLst>
                                    <p:set>
                                      <p:cBhvr>
                                        <p:cTn id="106" dur="1" fill="hold">
                                          <p:stCondLst>
                                            <p:cond delay="0"/>
                                          </p:stCondLst>
                                        </p:cTn>
                                        <p:tgtEl>
                                          <p:spTgt spid="6">
                                            <p:txEl>
                                              <p:pRg st="15" end="15"/>
                                            </p:txEl>
                                          </p:spTgt>
                                        </p:tgtEl>
                                        <p:attrNameLst>
                                          <p:attrName>style.visibility</p:attrName>
                                        </p:attrNameLst>
                                      </p:cBhvr>
                                      <p:to>
                                        <p:strVal val="visible"/>
                                      </p:to>
                                    </p:set>
                                    <p:animEffect transition="in" filter="slide(fromBottom)">
                                      <p:cBhvr>
                                        <p:cTn id="107" dur="500"/>
                                        <p:tgtEl>
                                          <p:spTgt spid="6">
                                            <p:txEl>
                                              <p:pRg st="15" end="1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4" fill="hold" grpId="0" nodeType="clickEffect">
                                  <p:stCondLst>
                                    <p:cond delay="0"/>
                                  </p:stCondLst>
                                  <p:childTnLst>
                                    <p:set>
                                      <p:cBhvr>
                                        <p:cTn id="111" dur="1" fill="hold">
                                          <p:stCondLst>
                                            <p:cond delay="0"/>
                                          </p:stCondLst>
                                        </p:cTn>
                                        <p:tgtEl>
                                          <p:spTgt spid="8">
                                            <p:txEl>
                                              <p:pRg st="0" end="0"/>
                                            </p:txEl>
                                          </p:spTgt>
                                        </p:tgtEl>
                                        <p:attrNameLst>
                                          <p:attrName>style.visibility</p:attrName>
                                        </p:attrNameLst>
                                      </p:cBhvr>
                                      <p:to>
                                        <p:strVal val="visible"/>
                                      </p:to>
                                    </p:set>
                                    <p:animEffect transition="in" filter="slide(fromBottom)">
                                      <p:cBhvr>
                                        <p:cTn id="112" dur="500"/>
                                        <p:tgtEl>
                                          <p:spTgt spid="8">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8">
                                            <p:txEl>
                                              <p:pRg st="1" end="1"/>
                                            </p:txEl>
                                          </p:spTgt>
                                        </p:tgtEl>
                                        <p:attrNameLst>
                                          <p:attrName>style.visibility</p:attrName>
                                        </p:attrNameLst>
                                      </p:cBhvr>
                                      <p:to>
                                        <p:strVal val="visible"/>
                                      </p:to>
                                    </p:set>
                                    <p:animEffect transition="in" filter="slide(fromBottom)">
                                      <p:cBhvr>
                                        <p:cTn id="117" dur="500"/>
                                        <p:tgtEl>
                                          <p:spTgt spid="8">
                                            <p:txEl>
                                              <p:pRg st="1" end="1"/>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2" presetClass="entr" presetSubtype="4" fill="hold" grpId="0" nodeType="clickEffect">
                                  <p:stCondLst>
                                    <p:cond delay="0"/>
                                  </p:stCondLst>
                                  <p:childTnLst>
                                    <p:set>
                                      <p:cBhvr>
                                        <p:cTn id="121" dur="1" fill="hold">
                                          <p:stCondLst>
                                            <p:cond delay="0"/>
                                          </p:stCondLst>
                                        </p:cTn>
                                        <p:tgtEl>
                                          <p:spTgt spid="8">
                                            <p:txEl>
                                              <p:pRg st="2" end="2"/>
                                            </p:txEl>
                                          </p:spTgt>
                                        </p:tgtEl>
                                        <p:attrNameLst>
                                          <p:attrName>style.visibility</p:attrName>
                                        </p:attrNameLst>
                                      </p:cBhvr>
                                      <p:to>
                                        <p:strVal val="visible"/>
                                      </p:to>
                                    </p:set>
                                    <p:animEffect transition="in" filter="slide(fromBottom)">
                                      <p:cBhvr>
                                        <p:cTn id="122" dur="500"/>
                                        <p:tgtEl>
                                          <p:spTgt spid="8">
                                            <p:txEl>
                                              <p:pRg st="2" end="2"/>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4" fill="hold" grpId="0" nodeType="clickEffect">
                                  <p:stCondLst>
                                    <p:cond delay="0"/>
                                  </p:stCondLst>
                                  <p:childTnLst>
                                    <p:set>
                                      <p:cBhvr>
                                        <p:cTn id="126" dur="1" fill="hold">
                                          <p:stCondLst>
                                            <p:cond delay="0"/>
                                          </p:stCondLst>
                                        </p:cTn>
                                        <p:tgtEl>
                                          <p:spTgt spid="8">
                                            <p:txEl>
                                              <p:pRg st="3" end="3"/>
                                            </p:txEl>
                                          </p:spTgt>
                                        </p:tgtEl>
                                        <p:attrNameLst>
                                          <p:attrName>style.visibility</p:attrName>
                                        </p:attrNameLst>
                                      </p:cBhvr>
                                      <p:to>
                                        <p:strVal val="visible"/>
                                      </p:to>
                                    </p:set>
                                    <p:animEffect transition="in" filter="slide(fromBottom)">
                                      <p:cBhvr>
                                        <p:cTn id="127" dur="500"/>
                                        <p:tgtEl>
                                          <p:spTgt spid="8">
                                            <p:txEl>
                                              <p:pRg st="3" end="3"/>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2" presetClass="entr" presetSubtype="4" fill="hold" grpId="0" nodeType="clickEffect">
                                  <p:stCondLst>
                                    <p:cond delay="0"/>
                                  </p:stCondLst>
                                  <p:childTnLst>
                                    <p:set>
                                      <p:cBhvr>
                                        <p:cTn id="131" dur="1" fill="hold">
                                          <p:stCondLst>
                                            <p:cond delay="0"/>
                                          </p:stCondLst>
                                        </p:cTn>
                                        <p:tgtEl>
                                          <p:spTgt spid="8">
                                            <p:txEl>
                                              <p:pRg st="4" end="4"/>
                                            </p:txEl>
                                          </p:spTgt>
                                        </p:tgtEl>
                                        <p:attrNameLst>
                                          <p:attrName>style.visibility</p:attrName>
                                        </p:attrNameLst>
                                      </p:cBhvr>
                                      <p:to>
                                        <p:strVal val="visible"/>
                                      </p:to>
                                    </p:set>
                                    <p:animEffect transition="in" filter="slide(fromBottom)">
                                      <p:cBhvr>
                                        <p:cTn id="132" dur="500"/>
                                        <p:tgtEl>
                                          <p:spTgt spid="8">
                                            <p:txEl>
                                              <p:pRg st="4" end="4"/>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2" presetClass="entr" presetSubtype="4" fill="hold" grpId="0" nodeType="clickEffect">
                                  <p:stCondLst>
                                    <p:cond delay="0"/>
                                  </p:stCondLst>
                                  <p:childTnLst>
                                    <p:set>
                                      <p:cBhvr>
                                        <p:cTn id="136" dur="1" fill="hold">
                                          <p:stCondLst>
                                            <p:cond delay="0"/>
                                          </p:stCondLst>
                                        </p:cTn>
                                        <p:tgtEl>
                                          <p:spTgt spid="8">
                                            <p:txEl>
                                              <p:pRg st="5" end="5"/>
                                            </p:txEl>
                                          </p:spTgt>
                                        </p:tgtEl>
                                        <p:attrNameLst>
                                          <p:attrName>style.visibility</p:attrName>
                                        </p:attrNameLst>
                                      </p:cBhvr>
                                      <p:to>
                                        <p:strVal val="visible"/>
                                      </p:to>
                                    </p:set>
                                    <p:animEffect transition="in" filter="slide(fromBottom)">
                                      <p:cBhvr>
                                        <p:cTn id="137" dur="500"/>
                                        <p:tgtEl>
                                          <p:spTgt spid="8">
                                            <p:txEl>
                                              <p:pRg st="5" end="5"/>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2" presetClass="entr" presetSubtype="4" fill="hold" grpId="0" nodeType="clickEffect">
                                  <p:stCondLst>
                                    <p:cond delay="0"/>
                                  </p:stCondLst>
                                  <p:childTnLst>
                                    <p:set>
                                      <p:cBhvr>
                                        <p:cTn id="141" dur="1" fill="hold">
                                          <p:stCondLst>
                                            <p:cond delay="0"/>
                                          </p:stCondLst>
                                        </p:cTn>
                                        <p:tgtEl>
                                          <p:spTgt spid="8">
                                            <p:txEl>
                                              <p:pRg st="6" end="6"/>
                                            </p:txEl>
                                          </p:spTgt>
                                        </p:tgtEl>
                                        <p:attrNameLst>
                                          <p:attrName>style.visibility</p:attrName>
                                        </p:attrNameLst>
                                      </p:cBhvr>
                                      <p:to>
                                        <p:strVal val="visible"/>
                                      </p:to>
                                    </p:set>
                                    <p:animEffect transition="in" filter="slide(fromBottom)">
                                      <p:cBhvr>
                                        <p:cTn id="142" dur="500"/>
                                        <p:tgtEl>
                                          <p:spTgt spid="8">
                                            <p:txEl>
                                              <p:pRg st="6" end="6"/>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2" presetClass="entr" presetSubtype="4" fill="hold" grpId="0" nodeType="clickEffect">
                                  <p:stCondLst>
                                    <p:cond delay="0"/>
                                  </p:stCondLst>
                                  <p:childTnLst>
                                    <p:set>
                                      <p:cBhvr>
                                        <p:cTn id="146" dur="1" fill="hold">
                                          <p:stCondLst>
                                            <p:cond delay="0"/>
                                          </p:stCondLst>
                                        </p:cTn>
                                        <p:tgtEl>
                                          <p:spTgt spid="8">
                                            <p:txEl>
                                              <p:pRg st="7" end="7"/>
                                            </p:txEl>
                                          </p:spTgt>
                                        </p:tgtEl>
                                        <p:attrNameLst>
                                          <p:attrName>style.visibility</p:attrName>
                                        </p:attrNameLst>
                                      </p:cBhvr>
                                      <p:to>
                                        <p:strVal val="visible"/>
                                      </p:to>
                                    </p:set>
                                    <p:animEffect transition="in" filter="slide(fromBottom)">
                                      <p:cBhvr>
                                        <p:cTn id="147" dur="500"/>
                                        <p:tgtEl>
                                          <p:spTgt spid="8">
                                            <p:txEl>
                                              <p:pRg st="7" end="7"/>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2" presetClass="entr" presetSubtype="4" fill="hold" grpId="0" nodeType="clickEffect">
                                  <p:stCondLst>
                                    <p:cond delay="0"/>
                                  </p:stCondLst>
                                  <p:childTnLst>
                                    <p:set>
                                      <p:cBhvr>
                                        <p:cTn id="151" dur="1" fill="hold">
                                          <p:stCondLst>
                                            <p:cond delay="0"/>
                                          </p:stCondLst>
                                        </p:cTn>
                                        <p:tgtEl>
                                          <p:spTgt spid="8">
                                            <p:txEl>
                                              <p:pRg st="8" end="8"/>
                                            </p:txEl>
                                          </p:spTgt>
                                        </p:tgtEl>
                                        <p:attrNameLst>
                                          <p:attrName>style.visibility</p:attrName>
                                        </p:attrNameLst>
                                      </p:cBhvr>
                                      <p:to>
                                        <p:strVal val="visible"/>
                                      </p:to>
                                    </p:set>
                                    <p:animEffect transition="in" filter="slide(fromBottom)">
                                      <p:cBhvr>
                                        <p:cTn id="152" dur="500"/>
                                        <p:tgtEl>
                                          <p:spTgt spid="8">
                                            <p:txEl>
                                              <p:pRg st="8" end="8"/>
                                            </p:tx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2" presetClass="entr" presetSubtype="4" fill="hold" grpId="0" nodeType="clickEffect">
                                  <p:stCondLst>
                                    <p:cond delay="0"/>
                                  </p:stCondLst>
                                  <p:childTnLst>
                                    <p:set>
                                      <p:cBhvr>
                                        <p:cTn id="156" dur="1" fill="hold">
                                          <p:stCondLst>
                                            <p:cond delay="0"/>
                                          </p:stCondLst>
                                        </p:cTn>
                                        <p:tgtEl>
                                          <p:spTgt spid="8">
                                            <p:txEl>
                                              <p:pRg st="9" end="9"/>
                                            </p:txEl>
                                          </p:spTgt>
                                        </p:tgtEl>
                                        <p:attrNameLst>
                                          <p:attrName>style.visibility</p:attrName>
                                        </p:attrNameLst>
                                      </p:cBhvr>
                                      <p:to>
                                        <p:strVal val="visible"/>
                                      </p:to>
                                    </p:set>
                                    <p:animEffect transition="in" filter="slide(fromBottom)">
                                      <p:cBhvr>
                                        <p:cTn id="157" dur="500"/>
                                        <p:tgtEl>
                                          <p:spTgt spid="8">
                                            <p:txEl>
                                              <p:pRg st="9" end="9"/>
                                            </p:tx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2" presetClass="entr" presetSubtype="4" fill="hold" grpId="0" nodeType="clickEffect">
                                  <p:stCondLst>
                                    <p:cond delay="0"/>
                                  </p:stCondLst>
                                  <p:childTnLst>
                                    <p:set>
                                      <p:cBhvr>
                                        <p:cTn id="161" dur="1" fill="hold">
                                          <p:stCondLst>
                                            <p:cond delay="0"/>
                                          </p:stCondLst>
                                        </p:cTn>
                                        <p:tgtEl>
                                          <p:spTgt spid="8">
                                            <p:txEl>
                                              <p:pRg st="10" end="10"/>
                                            </p:txEl>
                                          </p:spTgt>
                                        </p:tgtEl>
                                        <p:attrNameLst>
                                          <p:attrName>style.visibility</p:attrName>
                                        </p:attrNameLst>
                                      </p:cBhvr>
                                      <p:to>
                                        <p:strVal val="visible"/>
                                      </p:to>
                                    </p:set>
                                    <p:animEffect transition="in" filter="slide(fromBottom)">
                                      <p:cBhvr>
                                        <p:cTn id="162" dur="500"/>
                                        <p:tgtEl>
                                          <p:spTgt spid="8">
                                            <p:txEl>
                                              <p:pRg st="10" end="10"/>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12" presetClass="entr" presetSubtype="4" fill="hold" grpId="0" nodeType="clickEffect">
                                  <p:stCondLst>
                                    <p:cond delay="0"/>
                                  </p:stCondLst>
                                  <p:childTnLst>
                                    <p:set>
                                      <p:cBhvr>
                                        <p:cTn id="166" dur="1" fill="hold">
                                          <p:stCondLst>
                                            <p:cond delay="0"/>
                                          </p:stCondLst>
                                        </p:cTn>
                                        <p:tgtEl>
                                          <p:spTgt spid="8">
                                            <p:txEl>
                                              <p:pRg st="11" end="11"/>
                                            </p:txEl>
                                          </p:spTgt>
                                        </p:tgtEl>
                                        <p:attrNameLst>
                                          <p:attrName>style.visibility</p:attrName>
                                        </p:attrNameLst>
                                      </p:cBhvr>
                                      <p:to>
                                        <p:strVal val="visible"/>
                                      </p:to>
                                    </p:set>
                                    <p:animEffect transition="in" filter="slide(fromBottom)">
                                      <p:cBhvr>
                                        <p:cTn id="167" dur="500"/>
                                        <p:tgtEl>
                                          <p:spTgt spid="8">
                                            <p:txEl>
                                              <p:pRg st="11" end="11"/>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2" presetClass="entr" presetSubtype="4" fill="hold" grpId="0" nodeType="clickEffect">
                                  <p:stCondLst>
                                    <p:cond delay="0"/>
                                  </p:stCondLst>
                                  <p:childTnLst>
                                    <p:set>
                                      <p:cBhvr>
                                        <p:cTn id="171" dur="1" fill="hold">
                                          <p:stCondLst>
                                            <p:cond delay="0"/>
                                          </p:stCondLst>
                                        </p:cTn>
                                        <p:tgtEl>
                                          <p:spTgt spid="8">
                                            <p:txEl>
                                              <p:pRg st="12" end="12"/>
                                            </p:txEl>
                                          </p:spTgt>
                                        </p:tgtEl>
                                        <p:attrNameLst>
                                          <p:attrName>style.visibility</p:attrName>
                                        </p:attrNameLst>
                                      </p:cBhvr>
                                      <p:to>
                                        <p:strVal val="visible"/>
                                      </p:to>
                                    </p:set>
                                    <p:animEffect transition="in" filter="slide(fromBottom)">
                                      <p:cBhvr>
                                        <p:cTn id="172" dur="500"/>
                                        <p:tgtEl>
                                          <p:spTgt spid="8">
                                            <p:txEl>
                                              <p:pRg st="12" end="12"/>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2" presetClass="entr" presetSubtype="4" fill="hold" grpId="0" nodeType="clickEffect">
                                  <p:stCondLst>
                                    <p:cond delay="0"/>
                                  </p:stCondLst>
                                  <p:childTnLst>
                                    <p:set>
                                      <p:cBhvr>
                                        <p:cTn id="176" dur="1" fill="hold">
                                          <p:stCondLst>
                                            <p:cond delay="0"/>
                                          </p:stCondLst>
                                        </p:cTn>
                                        <p:tgtEl>
                                          <p:spTgt spid="8">
                                            <p:txEl>
                                              <p:pRg st="13" end="13"/>
                                            </p:txEl>
                                          </p:spTgt>
                                        </p:tgtEl>
                                        <p:attrNameLst>
                                          <p:attrName>style.visibility</p:attrName>
                                        </p:attrNameLst>
                                      </p:cBhvr>
                                      <p:to>
                                        <p:strVal val="visible"/>
                                      </p:to>
                                    </p:set>
                                    <p:animEffect transition="in" filter="slide(fromBottom)">
                                      <p:cBhvr>
                                        <p:cTn id="177" dur="500"/>
                                        <p:tgtEl>
                                          <p:spTgt spid="8">
                                            <p:txEl>
                                              <p:pRg st="13" end="13"/>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12" presetClass="entr" presetSubtype="4" fill="hold" grpId="0" nodeType="clickEffect">
                                  <p:stCondLst>
                                    <p:cond delay="0"/>
                                  </p:stCondLst>
                                  <p:childTnLst>
                                    <p:set>
                                      <p:cBhvr>
                                        <p:cTn id="181" dur="1" fill="hold">
                                          <p:stCondLst>
                                            <p:cond delay="0"/>
                                          </p:stCondLst>
                                        </p:cTn>
                                        <p:tgtEl>
                                          <p:spTgt spid="8">
                                            <p:txEl>
                                              <p:pRg st="14" end="14"/>
                                            </p:txEl>
                                          </p:spTgt>
                                        </p:tgtEl>
                                        <p:attrNameLst>
                                          <p:attrName>style.visibility</p:attrName>
                                        </p:attrNameLst>
                                      </p:cBhvr>
                                      <p:to>
                                        <p:strVal val="visible"/>
                                      </p:to>
                                    </p:set>
                                    <p:animEffect transition="in" filter="slide(fromBottom)">
                                      <p:cBhvr>
                                        <p:cTn id="182"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8" grpId="0" build="p"/>
      <p:bldP spid="5" grpId="0" build="p" animBg="1"/>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Internal Check as regard to PURCHASES</a:t>
            </a:r>
            <a:endParaRPr lang="en-IN" sz="3600"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11</a:t>
            </a:fld>
            <a:endParaRPr lang="en-IN"/>
          </a:p>
        </p:txBody>
      </p:sp>
      <p:sp>
        <p:nvSpPr>
          <p:cNvPr id="4" name="Content Placeholder 3"/>
          <p:cNvSpPr>
            <a:spLocks noGrp="1"/>
          </p:cNvSpPr>
          <p:nvPr>
            <p:ph sz="quarter" idx="1"/>
          </p:nvPr>
        </p:nvSpPr>
        <p:spPr/>
        <p:txBody>
          <a:bodyPr/>
          <a:lstStyle/>
          <a:p>
            <a:r>
              <a:rPr lang="en-US" dirty="0" smtClean="0"/>
              <a:t>Orders – 2 copies (Supplier &amp; Reference)</a:t>
            </a:r>
          </a:p>
          <a:p>
            <a:r>
              <a:rPr lang="en-US" dirty="0" smtClean="0"/>
              <a:t>On Receipt – Goods Receipt Book</a:t>
            </a:r>
          </a:p>
          <a:p>
            <a:r>
              <a:rPr lang="en-US" dirty="0" smtClean="0"/>
              <a:t>Invoice – Goods Receipt Book Verified</a:t>
            </a:r>
          </a:p>
          <a:p>
            <a:r>
              <a:rPr lang="en-US" dirty="0" smtClean="0"/>
              <a:t>Check Calculations in Invoice</a:t>
            </a:r>
          </a:p>
          <a:p>
            <a:r>
              <a:rPr lang="en-US" dirty="0" smtClean="0"/>
              <a:t>Invoice Copy – Person in charge</a:t>
            </a:r>
          </a:p>
          <a:p>
            <a:r>
              <a:rPr lang="en-US" dirty="0" smtClean="0"/>
              <a:t>Clerk – Purchases Book</a:t>
            </a:r>
          </a:p>
          <a:p>
            <a:r>
              <a:rPr lang="en-US" dirty="0" smtClean="0"/>
              <a:t>Initial the invoice copy.</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Duty of an Auditor – CREDIT PURCHASES</a:t>
            </a:r>
            <a:endParaRPr lang="en-IN" sz="3600"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12</a:t>
            </a:fld>
            <a:endParaRPr lang="en-IN"/>
          </a:p>
        </p:txBody>
      </p:sp>
      <p:sp>
        <p:nvSpPr>
          <p:cNvPr id="5" name="Text Placeholder 4"/>
          <p:cNvSpPr>
            <a:spLocks noGrp="1"/>
          </p:cNvSpPr>
          <p:nvPr>
            <p:ph type="body" idx="2"/>
          </p:nvPr>
        </p:nvSpPr>
        <p:spPr/>
        <p:txBody>
          <a:bodyPr/>
          <a:lstStyle/>
          <a:p>
            <a:r>
              <a:rPr lang="en-US" b="1" dirty="0" smtClean="0"/>
              <a:t>Return:</a:t>
            </a:r>
          </a:p>
          <a:p>
            <a:r>
              <a:rPr lang="en-US" dirty="0" smtClean="0"/>
              <a:t>Credit Note</a:t>
            </a:r>
            <a:endParaRPr lang="en-IN" dirty="0" smtClean="0"/>
          </a:p>
          <a:p>
            <a:r>
              <a:rPr lang="en-US" dirty="0" smtClean="0"/>
              <a:t>Purchase Return Journal</a:t>
            </a:r>
          </a:p>
          <a:p>
            <a:r>
              <a:rPr lang="en-US" dirty="0" smtClean="0"/>
              <a:t>Return Outwards Book</a:t>
            </a:r>
          </a:p>
          <a:p>
            <a:r>
              <a:rPr lang="en-US" dirty="0" smtClean="0"/>
              <a:t>Gate Keeper’s Outwards Book</a:t>
            </a:r>
          </a:p>
        </p:txBody>
      </p:sp>
      <p:sp>
        <p:nvSpPr>
          <p:cNvPr id="4" name="Content Placeholder 3"/>
          <p:cNvSpPr>
            <a:spLocks noGrp="1"/>
          </p:cNvSpPr>
          <p:nvPr>
            <p:ph sz="quarter" idx="1"/>
          </p:nvPr>
        </p:nvSpPr>
        <p:spPr/>
        <p:txBody>
          <a:bodyPr>
            <a:normAutofit fontScale="85000" lnSpcReduction="20000"/>
          </a:bodyPr>
          <a:lstStyle/>
          <a:p>
            <a:r>
              <a:rPr lang="en-US" dirty="0" smtClean="0"/>
              <a:t>In clients name</a:t>
            </a:r>
          </a:p>
          <a:p>
            <a:r>
              <a:rPr lang="en-US" dirty="0" smtClean="0"/>
              <a:t>Authorize person in charge</a:t>
            </a:r>
          </a:p>
          <a:p>
            <a:r>
              <a:rPr lang="en-US" dirty="0" smtClean="0"/>
              <a:t>Date of Invoice – Period under review</a:t>
            </a:r>
          </a:p>
          <a:p>
            <a:r>
              <a:rPr lang="en-US" dirty="0" smtClean="0"/>
              <a:t>Review of Verification</a:t>
            </a:r>
          </a:p>
          <a:p>
            <a:r>
              <a:rPr lang="en-US" dirty="0" smtClean="0"/>
              <a:t>Goods on Invoice – Capital</a:t>
            </a:r>
          </a:p>
          <a:p>
            <a:r>
              <a:rPr lang="en-US" dirty="0" smtClean="0"/>
              <a:t>Test Check – Purchases Book</a:t>
            </a:r>
          </a:p>
          <a:p>
            <a:r>
              <a:rPr lang="en-US" dirty="0" smtClean="0"/>
              <a:t>Expenses Debited to Purchases Account</a:t>
            </a:r>
          </a:p>
          <a:p>
            <a:r>
              <a:rPr lang="en-US" dirty="0" smtClean="0"/>
              <a:t>Compare the Books</a:t>
            </a:r>
          </a:p>
          <a:p>
            <a:r>
              <a:rPr lang="en-US" dirty="0" smtClean="0"/>
              <a:t>Stamp, Check Mark, Initial</a:t>
            </a:r>
          </a:p>
          <a:p>
            <a:r>
              <a:rPr lang="en-US" dirty="0" smtClean="0"/>
              <a:t>Duplicates</a:t>
            </a:r>
          </a:p>
          <a:p>
            <a:r>
              <a:rPr lang="en-US" dirty="0" smtClean="0"/>
              <a:t>Credit Conformation Statement</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slide(fromBottom)">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slide(fromBottom)">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slide(fromBottom)">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slide(fromBottom)">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5">
                                            <p:bg/>
                                          </p:spTgt>
                                        </p:tgtEl>
                                        <p:attrNameLst>
                                          <p:attrName>style.visibility</p:attrName>
                                        </p:attrNameLst>
                                      </p:cBhvr>
                                      <p:to>
                                        <p:strVal val="visible"/>
                                      </p:to>
                                    </p:set>
                                    <p:animEffect transition="in" filter="slide(fromBottom)">
                                      <p:cBhvr>
                                        <p:cTn id="67" dur="500"/>
                                        <p:tgtEl>
                                          <p:spTgt spid="5">
                                            <p:bg/>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5">
                                            <p:txEl>
                                              <p:pRg st="0" end="0"/>
                                            </p:txEl>
                                          </p:spTgt>
                                        </p:tgtEl>
                                        <p:attrNameLst>
                                          <p:attrName>style.visibility</p:attrName>
                                        </p:attrNameLst>
                                      </p:cBhvr>
                                      <p:to>
                                        <p:strVal val="visible"/>
                                      </p:to>
                                    </p:set>
                                    <p:animEffect transition="in" filter="slide(fromBottom)">
                                      <p:cBhvr>
                                        <p:cTn id="72" dur="500"/>
                                        <p:tgtEl>
                                          <p:spTgt spid="5">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5">
                                            <p:txEl>
                                              <p:pRg st="1" end="1"/>
                                            </p:txEl>
                                          </p:spTgt>
                                        </p:tgtEl>
                                        <p:attrNameLst>
                                          <p:attrName>style.visibility</p:attrName>
                                        </p:attrNameLst>
                                      </p:cBhvr>
                                      <p:to>
                                        <p:strVal val="visible"/>
                                      </p:to>
                                    </p:set>
                                    <p:animEffect transition="in" filter="slide(fromBottom)">
                                      <p:cBhvr>
                                        <p:cTn id="77" dur="500"/>
                                        <p:tgtEl>
                                          <p:spTgt spid="5">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5">
                                            <p:txEl>
                                              <p:pRg st="2" end="2"/>
                                            </p:txEl>
                                          </p:spTgt>
                                        </p:tgtEl>
                                        <p:attrNameLst>
                                          <p:attrName>style.visibility</p:attrName>
                                        </p:attrNameLst>
                                      </p:cBhvr>
                                      <p:to>
                                        <p:strVal val="visible"/>
                                      </p:to>
                                    </p:set>
                                    <p:animEffect transition="in" filter="slide(fromBottom)">
                                      <p:cBhvr>
                                        <p:cTn id="82" dur="500"/>
                                        <p:tgtEl>
                                          <p:spTgt spid="5">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4" fill="hold" grpId="0" nodeType="clickEffect">
                                  <p:stCondLst>
                                    <p:cond delay="0"/>
                                  </p:stCondLst>
                                  <p:childTnLst>
                                    <p:set>
                                      <p:cBhvr>
                                        <p:cTn id="86" dur="1" fill="hold">
                                          <p:stCondLst>
                                            <p:cond delay="0"/>
                                          </p:stCondLst>
                                        </p:cTn>
                                        <p:tgtEl>
                                          <p:spTgt spid="5">
                                            <p:txEl>
                                              <p:pRg st="3" end="3"/>
                                            </p:txEl>
                                          </p:spTgt>
                                        </p:tgtEl>
                                        <p:attrNameLst>
                                          <p:attrName>style.visibility</p:attrName>
                                        </p:attrNameLst>
                                      </p:cBhvr>
                                      <p:to>
                                        <p:strVal val="visible"/>
                                      </p:to>
                                    </p:set>
                                    <p:animEffect transition="in" filter="slide(fromBottom)">
                                      <p:cBhvr>
                                        <p:cTn id="87" dur="500"/>
                                        <p:tgtEl>
                                          <p:spTgt spid="5">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5">
                                            <p:txEl>
                                              <p:pRg st="4" end="4"/>
                                            </p:txEl>
                                          </p:spTgt>
                                        </p:tgtEl>
                                        <p:attrNameLst>
                                          <p:attrName>style.visibility</p:attrName>
                                        </p:attrNameLst>
                                      </p:cBhvr>
                                      <p:to>
                                        <p:strVal val="visible"/>
                                      </p:to>
                                    </p:set>
                                    <p:animEffect transition="in" filter="slide(fromBottom)">
                                      <p:cBhvr>
                                        <p:cTn id="9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Check as regard to SALES</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13</a:t>
            </a:fld>
            <a:endParaRPr lang="en-IN"/>
          </a:p>
        </p:txBody>
      </p:sp>
      <p:sp>
        <p:nvSpPr>
          <p:cNvPr id="4" name="Content Placeholder 3"/>
          <p:cNvSpPr>
            <a:spLocks noGrp="1"/>
          </p:cNvSpPr>
          <p:nvPr>
            <p:ph sz="quarter" idx="1"/>
          </p:nvPr>
        </p:nvSpPr>
        <p:spPr/>
        <p:txBody>
          <a:bodyPr>
            <a:normAutofit lnSpcReduction="10000"/>
          </a:bodyPr>
          <a:lstStyle/>
          <a:p>
            <a:r>
              <a:rPr lang="en-US" dirty="0" smtClean="0"/>
              <a:t>Order – Order Received Book (Name, Particulars of Goods, Date &amp; Mode of Transport)</a:t>
            </a:r>
          </a:p>
          <a:p>
            <a:r>
              <a:rPr lang="en-US" dirty="0" smtClean="0"/>
              <a:t>Copy – Dispatch Department</a:t>
            </a:r>
          </a:p>
          <a:p>
            <a:r>
              <a:rPr lang="en-US" dirty="0" smtClean="0"/>
              <a:t>Clerk compares goods in order packed by DD</a:t>
            </a:r>
          </a:p>
          <a:p>
            <a:r>
              <a:rPr lang="en-US" dirty="0" smtClean="0"/>
              <a:t>Rate of charge – Responsible officer</a:t>
            </a:r>
          </a:p>
          <a:p>
            <a:r>
              <a:rPr lang="en-US" dirty="0" smtClean="0"/>
              <a:t>Preparation of Invoice – 2/3 copies</a:t>
            </a:r>
          </a:p>
          <a:p>
            <a:r>
              <a:rPr lang="en-US" dirty="0" smtClean="0"/>
              <a:t>One copy – clerk – sales book</a:t>
            </a:r>
          </a:p>
          <a:p>
            <a:r>
              <a:rPr lang="en-US" dirty="0" smtClean="0"/>
              <a:t>One copy – gatekeeper – goods outward book</a:t>
            </a:r>
          </a:p>
          <a:p>
            <a:r>
              <a:rPr lang="en-US" dirty="0" smtClean="0"/>
              <a:t>Traveler Sales Man – 3 copies</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slide(fromBottom)">
                                      <p:cBhvr>
                                        <p:cTn id="4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Duties of an Auditor – CREDIT SALES</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14</a:t>
            </a:fld>
            <a:endParaRPr lang="en-IN"/>
          </a:p>
        </p:txBody>
      </p:sp>
      <p:sp>
        <p:nvSpPr>
          <p:cNvPr id="4" name="Text Placeholder 3"/>
          <p:cNvSpPr>
            <a:spLocks noGrp="1"/>
          </p:cNvSpPr>
          <p:nvPr>
            <p:ph type="body" idx="2"/>
          </p:nvPr>
        </p:nvSpPr>
        <p:spPr>
          <a:xfrm>
            <a:off x="609600" y="1752600"/>
            <a:ext cx="1600200" cy="2676532"/>
          </a:xfrm>
        </p:spPr>
        <p:txBody>
          <a:bodyPr/>
          <a:lstStyle/>
          <a:p>
            <a:r>
              <a:rPr lang="en-US" dirty="0" smtClean="0"/>
              <a:t>Reasons for Return</a:t>
            </a:r>
          </a:p>
          <a:p>
            <a:r>
              <a:rPr lang="en-US" dirty="0" smtClean="0"/>
              <a:t>Gatekeeper</a:t>
            </a:r>
          </a:p>
          <a:p>
            <a:r>
              <a:rPr lang="en-US" dirty="0" smtClean="0"/>
              <a:t>Sales Return Book</a:t>
            </a:r>
          </a:p>
          <a:p>
            <a:r>
              <a:rPr lang="en-US" dirty="0" smtClean="0"/>
              <a:t>Credit Note</a:t>
            </a:r>
          </a:p>
        </p:txBody>
      </p:sp>
      <p:sp>
        <p:nvSpPr>
          <p:cNvPr id="5" name="Content Placeholder 4"/>
          <p:cNvSpPr>
            <a:spLocks noGrp="1"/>
          </p:cNvSpPr>
          <p:nvPr>
            <p:ph sz="quarter" idx="1"/>
          </p:nvPr>
        </p:nvSpPr>
        <p:spPr/>
        <p:txBody>
          <a:bodyPr>
            <a:normAutofit fontScale="77500" lnSpcReduction="20000"/>
          </a:bodyPr>
          <a:lstStyle/>
          <a:p>
            <a:r>
              <a:rPr lang="en-US" dirty="0" smtClean="0"/>
              <a:t>Review Internal Check System in Place</a:t>
            </a:r>
          </a:p>
          <a:p>
            <a:r>
              <a:rPr lang="en-US" dirty="0" smtClean="0"/>
              <a:t>Invoice – Sales Book Compare</a:t>
            </a:r>
          </a:p>
          <a:p>
            <a:r>
              <a:rPr lang="en-US" dirty="0" smtClean="0"/>
              <a:t>Order Received Book, Goods Outward Book, Gatekeeper’s Outward Book, Delivery Note etc</a:t>
            </a:r>
          </a:p>
          <a:p>
            <a:r>
              <a:rPr lang="en-US" dirty="0" smtClean="0"/>
              <a:t>Sale of Asset – treated as a ordinary sale</a:t>
            </a:r>
          </a:p>
          <a:p>
            <a:r>
              <a:rPr lang="en-US" dirty="0" smtClean="0"/>
              <a:t>Statement of accounts from client</a:t>
            </a:r>
          </a:p>
          <a:p>
            <a:r>
              <a:rPr lang="en-US" dirty="0" smtClean="0"/>
              <a:t>Check sales during last days and weeks</a:t>
            </a:r>
          </a:p>
          <a:p>
            <a:r>
              <a:rPr lang="en-US" dirty="0" smtClean="0"/>
              <a:t>Cancelled invoice</a:t>
            </a:r>
            <a:r>
              <a:rPr lang="en-IN" dirty="0" smtClean="0"/>
              <a:t> – duplicates</a:t>
            </a:r>
          </a:p>
          <a:p>
            <a:r>
              <a:rPr lang="en-US" dirty="0" smtClean="0"/>
              <a:t>Sales Tax &amp; Insurance etc debited &amp; credited into appropriate accounts</a:t>
            </a:r>
          </a:p>
          <a:p>
            <a:r>
              <a:rPr lang="en-US" dirty="0" smtClean="0"/>
              <a:t>Sales to sister concerns and associates</a:t>
            </a:r>
          </a:p>
          <a:p>
            <a:r>
              <a:rPr lang="en-US" dirty="0" smtClean="0"/>
              <a:t>Different trade discounts - examined</a:t>
            </a:r>
          </a:p>
        </p:txBody>
      </p:sp>
      <p:sp>
        <p:nvSpPr>
          <p:cNvPr id="6" name="Text Placeholder 3"/>
          <p:cNvSpPr txBox="1">
            <a:spLocks/>
          </p:cNvSpPr>
          <p:nvPr/>
        </p:nvSpPr>
        <p:spPr>
          <a:xfrm>
            <a:off x="3000364" y="2000240"/>
            <a:ext cx="3857652" cy="1857388"/>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a:bodyPr>
          <a:lstStyle/>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kumimoji="0" lang="en-US" sz="1800" b="0" i="0" u="none" strike="noStrike" kern="1200" cap="none" spc="0" normalizeH="0" baseline="0" noProof="0" dirty="0" smtClean="0">
                <a:ln>
                  <a:noFill/>
                </a:ln>
                <a:solidFill>
                  <a:schemeClr val="lt1"/>
                </a:solidFill>
                <a:effectLst/>
                <a:uLnTx/>
                <a:uFillTx/>
                <a:latin typeface="+mn-lt"/>
                <a:ea typeface="+mn-ea"/>
                <a:cs typeface="+mn-cs"/>
              </a:rPr>
              <a:t>Goods Sold on Sale or Return System</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lang="en-US" dirty="0" smtClean="0">
                <a:solidFill>
                  <a:schemeClr val="lt1"/>
                </a:solidFill>
              </a:rPr>
              <a:t>Goods Sent on Consignment</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kumimoji="0" lang="en-US" sz="1800" b="0" i="0" u="none" strike="noStrike" kern="1200" cap="none" spc="0" normalizeH="0" baseline="0" noProof="0" dirty="0" smtClean="0">
                <a:ln>
                  <a:noFill/>
                </a:ln>
                <a:solidFill>
                  <a:schemeClr val="lt1"/>
                </a:solidFill>
                <a:effectLst/>
                <a:uLnTx/>
                <a:uFillTx/>
                <a:latin typeface="+mn-lt"/>
                <a:ea typeface="+mn-ea"/>
                <a:cs typeface="+mn-cs"/>
              </a:rPr>
              <a:t>Packages</a:t>
            </a:r>
            <a:r>
              <a:rPr kumimoji="0" lang="en-US" sz="1800" b="0" i="0" u="none" strike="noStrike" kern="1200" cap="none" spc="0" normalizeH="0" noProof="0" dirty="0" smtClean="0">
                <a:ln>
                  <a:noFill/>
                </a:ln>
                <a:solidFill>
                  <a:schemeClr val="lt1"/>
                </a:solidFill>
                <a:effectLst/>
                <a:uLnTx/>
                <a:uFillTx/>
                <a:latin typeface="+mn-lt"/>
                <a:ea typeface="+mn-ea"/>
                <a:cs typeface="+mn-cs"/>
              </a:rPr>
              <a:t> &amp; Empties</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7" name="Text Placeholder 3"/>
          <p:cNvSpPr txBox="1">
            <a:spLocks/>
          </p:cNvSpPr>
          <p:nvPr/>
        </p:nvSpPr>
        <p:spPr>
          <a:xfrm>
            <a:off x="3152764" y="4071942"/>
            <a:ext cx="3857652" cy="1857388"/>
          </a:xfrm>
          <a:prstGeom prst="rect">
            <a:avLst/>
          </a:prstGeom>
          <a:solidFill>
            <a:schemeClr val="accent2"/>
          </a:solidFill>
          <a:ln w="50800" cap="sq" cmpd="dbl" algn="ctr">
            <a:solidFill>
              <a:schemeClr val="accent2"/>
            </a:solidFill>
            <a:prstDash val="solid"/>
            <a:miter lim="800000"/>
          </a:ln>
          <a:effectLst/>
        </p:spPr>
        <p:txBody>
          <a:bodyPr vert="horz" lIns="137160" tIns="182880" rIns="137160" bIns="91440">
            <a:normAutofit fontScale="85000" lnSpcReduction="20000"/>
          </a:bodyPr>
          <a:lstStyle/>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kumimoji="0" lang="en-US" sz="1800" b="0" i="0" u="none" strike="noStrike" kern="1200" cap="none" spc="0" normalizeH="0" baseline="0" noProof="0" dirty="0" smtClean="0">
                <a:ln>
                  <a:noFill/>
                </a:ln>
                <a:solidFill>
                  <a:schemeClr val="lt1"/>
                </a:solidFill>
                <a:effectLst/>
                <a:uLnTx/>
                <a:uFillTx/>
                <a:latin typeface="+mn-lt"/>
                <a:ea typeface="+mn-ea"/>
                <a:cs typeface="+mn-cs"/>
              </a:rPr>
              <a:t>Journal</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kumimoji="0" lang="en-US" sz="1800" b="0" i="0" u="none" strike="noStrike" kern="1200" cap="none" spc="0" normalizeH="0" baseline="0" noProof="0" dirty="0" smtClean="0">
                <a:ln>
                  <a:noFill/>
                </a:ln>
                <a:solidFill>
                  <a:schemeClr val="lt1"/>
                </a:solidFill>
                <a:effectLst/>
                <a:uLnTx/>
                <a:uFillTx/>
                <a:latin typeface="+mn-lt"/>
                <a:ea typeface="+mn-ea"/>
                <a:cs typeface="+mn-cs"/>
              </a:rPr>
              <a:t>Bought Ledger</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lang="en-US" dirty="0" smtClean="0">
                <a:solidFill>
                  <a:schemeClr val="lt1"/>
                </a:solidFill>
              </a:rPr>
              <a:t>Sales Ledger</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r>
              <a:rPr kumimoji="0" lang="en-US" sz="1800" b="0" i="0" u="none" strike="noStrike" kern="1200" cap="none" spc="0" normalizeH="0" noProof="0" dirty="0" smtClean="0">
                <a:ln>
                  <a:noFill/>
                </a:ln>
                <a:solidFill>
                  <a:schemeClr val="lt1"/>
                </a:solidFill>
                <a:effectLst/>
                <a:uLnTx/>
                <a:uFillTx/>
                <a:latin typeface="+mn-lt"/>
                <a:ea typeface="+mn-ea"/>
                <a:cs typeface="+mn-cs"/>
              </a:rPr>
              <a:t>Total Accounts &amp; Sectional Balancing</a:t>
            </a:r>
          </a:p>
          <a:p>
            <a:pPr marL="0" marR="0" lvl="0" indent="0" algn="l" defTabSz="914400" rtl="0" eaLnBrk="1" fontAlgn="auto" latinLnBrk="0" hangingPunct="1">
              <a:lnSpc>
                <a:spcPct val="100000"/>
              </a:lnSpc>
              <a:spcBef>
                <a:spcPts val="700"/>
              </a:spcBef>
              <a:spcAft>
                <a:spcPts val="1000"/>
              </a:spcAft>
              <a:buClr>
                <a:schemeClr val="accent2"/>
              </a:buClr>
              <a:buSzPct val="60000"/>
              <a:buFont typeface="Wingdings"/>
              <a:buNone/>
              <a:tabLst/>
              <a:defRPr/>
            </a:pPr>
            <a:endParaRPr kumimoji="0" lang="en-US" sz="1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lide(fromBottom)">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lide(fromBottom)">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slide(fromBottom)">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slide(fromBottom)">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slide(fromBottom)">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slide(fromBottom)">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slide(fromBottom)">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slide(fromBottom)">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slide(fromBottom)">
                                      <p:cBhvr>
                                        <p:cTn id="52" dur="500"/>
                                        <p:tgtEl>
                                          <p:spTgt spid="5">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animEffect transition="in" filter="slide(fromBottom)">
                                      <p:cBhvr>
                                        <p:cTn id="57" dur="500"/>
                                        <p:tgtEl>
                                          <p:spTgt spid="5">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bg/>
                                          </p:spTgt>
                                        </p:tgtEl>
                                        <p:attrNameLst>
                                          <p:attrName>style.visibility</p:attrName>
                                        </p:attrNameLst>
                                      </p:cBhvr>
                                      <p:to>
                                        <p:strVal val="visible"/>
                                      </p:to>
                                    </p:set>
                                    <p:animEffect transition="in" filter="slide(fromBottom)">
                                      <p:cBhvr>
                                        <p:cTn id="62" dur="500"/>
                                        <p:tgtEl>
                                          <p:spTgt spid="4">
                                            <p:bg/>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slide(fromBottom)">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slide(fromBottom)">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4">
                                            <p:txEl>
                                              <p:pRg st="2" end="2"/>
                                            </p:txEl>
                                          </p:spTgt>
                                        </p:tgtEl>
                                        <p:attrNameLst>
                                          <p:attrName>style.visibility</p:attrName>
                                        </p:attrNameLst>
                                      </p:cBhvr>
                                      <p:to>
                                        <p:strVal val="visible"/>
                                      </p:to>
                                    </p:set>
                                    <p:animEffect transition="in" filter="slide(fromBottom)">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4">
                                            <p:txEl>
                                              <p:pRg st="3" end="3"/>
                                            </p:txEl>
                                          </p:spTgt>
                                        </p:tgtEl>
                                        <p:attrNameLst>
                                          <p:attrName>style.visibility</p:attrName>
                                        </p:attrNameLst>
                                      </p:cBhvr>
                                      <p:to>
                                        <p:strVal val="visible"/>
                                      </p:to>
                                    </p:set>
                                    <p:animEffect transition="in" filter="slide(fromBottom)">
                                      <p:cBhvr>
                                        <p:cTn id="82" dur="500"/>
                                        <p:tgtEl>
                                          <p:spTgt spid="4">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6"/>
                                        </p:tgtEl>
                                        <p:attrNameLst>
                                          <p:attrName>style.visibility</p:attrName>
                                        </p:attrNameLst>
                                      </p:cBhvr>
                                      <p:to>
                                        <p:strVal val="visible"/>
                                      </p:to>
                                    </p:set>
                                    <p:anim to="" calcmode="lin" valueType="num">
                                      <p:cBhvr>
                                        <p:cTn id="87" dur="1" fill="hold"/>
                                        <p:tgtEl>
                                          <p:spTgt spid="6"/>
                                        </p:tgtEl>
                                        <p:attrNameLst>
                                          <p:attrName/>
                                        </p:attrNameLst>
                                      </p:cBhvr>
                                    </p:anim>
                                  </p:childTnLst>
                                </p:cTn>
                              </p:par>
                            </p:childTnLst>
                          </p:cTn>
                        </p:par>
                      </p:childTnLst>
                    </p:cTn>
                  </p:par>
                  <p:par>
                    <p:cTn id="88" fill="hold">
                      <p:stCondLst>
                        <p:cond delay="indefinite"/>
                      </p:stCondLst>
                      <p:childTnLst>
                        <p:par>
                          <p:cTn id="89" fill="hold">
                            <p:stCondLst>
                              <p:cond delay="0"/>
                            </p:stCondLst>
                            <p:childTnLst>
                              <p:par>
                                <p:cTn id="90" presetID="24" presetClass="entr" presetSubtype="0" fill="hold" grpId="0" nodeType="clickEffect">
                                  <p:stCondLst>
                                    <p:cond delay="0"/>
                                  </p:stCondLst>
                                  <p:childTnLst>
                                    <p:set>
                                      <p:cBhvr>
                                        <p:cTn id="91" dur="1" fill="hold">
                                          <p:stCondLst>
                                            <p:cond delay="0"/>
                                          </p:stCondLst>
                                        </p:cTn>
                                        <p:tgtEl>
                                          <p:spTgt spid="7"/>
                                        </p:tgtEl>
                                        <p:attrNameLst>
                                          <p:attrName>style.visibility</p:attrName>
                                        </p:attrNameLst>
                                      </p:cBhvr>
                                      <p:to>
                                        <p:strVal val="visible"/>
                                      </p:to>
                                    </p:set>
                                    <p:anim to="" calcmode="lin" valueType="num">
                                      <p:cBhvr>
                                        <p:cTn id="92"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p"/>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Check as Regard to WAGES</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15</a:t>
            </a:fld>
            <a:endParaRPr lang="en-IN"/>
          </a:p>
        </p:txBody>
      </p:sp>
      <p:sp>
        <p:nvSpPr>
          <p:cNvPr id="4" name="Content Placeholder 3"/>
          <p:cNvSpPr>
            <a:spLocks noGrp="1"/>
          </p:cNvSpPr>
          <p:nvPr>
            <p:ph sz="quarter" idx="1"/>
          </p:nvPr>
        </p:nvSpPr>
        <p:spPr/>
        <p:txBody>
          <a:bodyPr>
            <a:normAutofit lnSpcReduction="10000"/>
          </a:bodyPr>
          <a:lstStyle/>
          <a:p>
            <a:r>
              <a:rPr lang="en-US" dirty="0" smtClean="0"/>
              <a:t>Check inclusion for Dummy Workers</a:t>
            </a:r>
          </a:p>
          <a:p>
            <a:r>
              <a:rPr lang="en-US" dirty="0" smtClean="0"/>
              <a:t>Errors or Fraud – piece work records</a:t>
            </a:r>
          </a:p>
          <a:p>
            <a:r>
              <a:rPr lang="en-US" dirty="0" smtClean="0"/>
              <a:t>Clerical Works</a:t>
            </a:r>
          </a:p>
          <a:p>
            <a:r>
              <a:rPr lang="en-US" dirty="0" smtClean="0"/>
              <a:t>Dispensed Employees – Retained</a:t>
            </a:r>
          </a:p>
          <a:p>
            <a:r>
              <a:rPr lang="en-US" dirty="0" smtClean="0"/>
              <a:t>Over Stating – Rates</a:t>
            </a:r>
          </a:p>
          <a:p>
            <a:r>
              <a:rPr lang="en-US" dirty="0" smtClean="0"/>
              <a:t>Over Stating Hours/days of Work</a:t>
            </a:r>
          </a:p>
          <a:p>
            <a:r>
              <a:rPr lang="en-US" dirty="0" smtClean="0"/>
              <a:t>Conversion of unpaid wages</a:t>
            </a:r>
          </a:p>
          <a:p>
            <a:r>
              <a:rPr lang="en-US" dirty="0" smtClean="0"/>
              <a:t>Over footing of pay roll sheets</a:t>
            </a:r>
          </a:p>
          <a:p>
            <a:r>
              <a:rPr lang="en-US" dirty="0" smtClean="0"/>
              <a:t>Understatement of deduction</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slide(fromBottom)">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slide(fromBottom)">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Check with regard to WAGES</a:t>
            </a:r>
            <a:endParaRPr lang="en-IN" dirty="0"/>
          </a:p>
        </p:txBody>
      </p:sp>
      <p:sp>
        <p:nvSpPr>
          <p:cNvPr id="3" name="Content Placeholder 2"/>
          <p:cNvSpPr>
            <a:spLocks noGrp="1"/>
          </p:cNvSpPr>
          <p:nvPr>
            <p:ph sz="quarter" idx="1"/>
          </p:nvPr>
        </p:nvSpPr>
        <p:spPr>
          <a:xfrm>
            <a:off x="609600" y="1589567"/>
            <a:ext cx="3886200" cy="2268061"/>
          </a:xfrm>
        </p:spPr>
        <p:txBody>
          <a:bodyPr/>
          <a:lstStyle/>
          <a:p>
            <a:r>
              <a:rPr lang="en-US" dirty="0" smtClean="0"/>
              <a:t>Time Records</a:t>
            </a:r>
          </a:p>
        </p:txBody>
      </p:sp>
      <p:sp>
        <p:nvSpPr>
          <p:cNvPr id="4" name="Content Placeholder 3"/>
          <p:cNvSpPr>
            <a:spLocks noGrp="1"/>
          </p:cNvSpPr>
          <p:nvPr>
            <p:ph sz="quarter" idx="2"/>
          </p:nvPr>
        </p:nvSpPr>
        <p:spPr>
          <a:xfrm>
            <a:off x="4844901" y="1589567"/>
            <a:ext cx="3886200" cy="2268061"/>
          </a:xfrm>
        </p:spPr>
        <p:txBody>
          <a:bodyPr/>
          <a:lstStyle/>
          <a:p>
            <a:r>
              <a:rPr lang="en-US" dirty="0" smtClean="0"/>
              <a:t>Piece Work Records</a:t>
            </a:r>
            <a:endParaRPr lang="en-IN" dirty="0"/>
          </a:p>
        </p:txBody>
      </p:sp>
      <p:sp>
        <p:nvSpPr>
          <p:cNvPr id="5" name="Slide Number Placeholder 4"/>
          <p:cNvSpPr>
            <a:spLocks noGrp="1"/>
          </p:cNvSpPr>
          <p:nvPr>
            <p:ph type="sldNum" sz="quarter" idx="16"/>
          </p:nvPr>
        </p:nvSpPr>
        <p:spPr/>
        <p:txBody>
          <a:bodyPr>
            <a:normAutofit fontScale="85000" lnSpcReduction="20000"/>
          </a:bodyPr>
          <a:lstStyle/>
          <a:p>
            <a:fld id="{EA898187-641D-413F-8064-20C21C3A75E1}" type="slidenum">
              <a:rPr lang="en-IN" smtClean="0"/>
              <a:pPr/>
              <a:t>16</a:t>
            </a:fld>
            <a:endParaRPr lang="en-IN"/>
          </a:p>
        </p:txBody>
      </p:sp>
      <p:sp>
        <p:nvSpPr>
          <p:cNvPr id="6" name="Content Placeholder 2"/>
          <p:cNvSpPr txBox="1">
            <a:spLocks/>
          </p:cNvSpPr>
          <p:nvPr/>
        </p:nvSpPr>
        <p:spPr>
          <a:xfrm>
            <a:off x="762000" y="3804145"/>
            <a:ext cx="3886200" cy="2268061"/>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Preparation of Wage Sheet</a:t>
            </a:r>
            <a:endParaRPr kumimoji="0" lang="en-IN"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972080" y="3804145"/>
            <a:ext cx="3886200" cy="2268061"/>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Payment of Wages</a:t>
            </a:r>
            <a:endParaRPr kumimoji="0" lang="en-IN"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lide(fromBottom)">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Bottom)">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Bottom)">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Duties of an Auditor - WAGES</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17</a:t>
            </a:fld>
            <a:endParaRPr lang="en-IN"/>
          </a:p>
        </p:txBody>
      </p:sp>
      <p:sp>
        <p:nvSpPr>
          <p:cNvPr id="4" name="Content Placeholder 3"/>
          <p:cNvSpPr>
            <a:spLocks noGrp="1"/>
          </p:cNvSpPr>
          <p:nvPr>
            <p:ph sz="quarter" idx="1"/>
          </p:nvPr>
        </p:nvSpPr>
        <p:spPr/>
        <p:txBody>
          <a:bodyPr>
            <a:normAutofit fontScale="55000" lnSpcReduction="20000"/>
          </a:bodyPr>
          <a:lstStyle/>
          <a:p>
            <a:r>
              <a:rPr lang="en-US" dirty="0" smtClean="0"/>
              <a:t>Check Loop hole</a:t>
            </a:r>
          </a:p>
          <a:p>
            <a:r>
              <a:rPr lang="en-US" dirty="0" smtClean="0"/>
              <a:t>Wage Sheet or Wage Book</a:t>
            </a:r>
          </a:p>
          <a:p>
            <a:r>
              <a:rPr lang="en-US" dirty="0" smtClean="0"/>
              <a:t>Calculation are Correct</a:t>
            </a:r>
          </a:p>
          <a:p>
            <a:r>
              <a:rPr lang="en-US" dirty="0" smtClean="0"/>
              <a:t>Wages payable, paid &amp; unpaid</a:t>
            </a:r>
          </a:p>
          <a:p>
            <a:r>
              <a:rPr lang="en-US" dirty="0" smtClean="0"/>
              <a:t>Dummy Workers</a:t>
            </a:r>
          </a:p>
          <a:p>
            <a:r>
              <a:rPr lang="en-US" dirty="0" smtClean="0"/>
              <a:t>Initialed</a:t>
            </a:r>
          </a:p>
          <a:p>
            <a:r>
              <a:rPr lang="en-US" dirty="0" smtClean="0"/>
              <a:t>ID verification</a:t>
            </a:r>
          </a:p>
          <a:p>
            <a:r>
              <a:rPr lang="en-US" dirty="0" smtClean="0"/>
              <a:t>Authorized Number of workers</a:t>
            </a:r>
          </a:p>
          <a:p>
            <a:r>
              <a:rPr lang="en-US" dirty="0" smtClean="0"/>
              <a:t>Wage sheet – ESI Card, PF Account</a:t>
            </a:r>
          </a:p>
          <a:p>
            <a:r>
              <a:rPr lang="en-US" dirty="0" smtClean="0"/>
              <a:t>Total wages – estimates of costing department</a:t>
            </a:r>
          </a:p>
          <a:p>
            <a:r>
              <a:rPr lang="en-US" dirty="0" smtClean="0"/>
              <a:t>Duly signed - comparison</a:t>
            </a:r>
          </a:p>
          <a:p>
            <a:r>
              <a:rPr lang="en-US" dirty="0" smtClean="0"/>
              <a:t>Leave register</a:t>
            </a:r>
          </a:p>
          <a:p>
            <a:r>
              <a:rPr lang="en-US" dirty="0" smtClean="0"/>
              <a:t>Wage payment vs. advance payment</a:t>
            </a:r>
          </a:p>
          <a:p>
            <a:r>
              <a:rPr lang="en-US" dirty="0" smtClean="0"/>
              <a:t>Employment of Casual Labourer</a:t>
            </a:r>
          </a:p>
          <a:p>
            <a:r>
              <a:rPr lang="en-US" dirty="0" smtClean="0"/>
              <a:t>Test Check</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slide(fromBottom)">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slide(fromBottom)">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slide(fromBottom)">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slide(fromBottom)">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slide(fromBottom)">
                                      <p:cBhvr>
                                        <p:cTn id="67" dur="500"/>
                                        <p:tgtEl>
                                          <p:spTgt spid="4">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slide(fromBottom)">
                                      <p:cBhvr>
                                        <p:cTn id="72" dur="500"/>
                                        <p:tgtEl>
                                          <p:spTgt spid="4">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4">
                                            <p:txEl>
                                              <p:pRg st="13" end="13"/>
                                            </p:txEl>
                                          </p:spTgt>
                                        </p:tgtEl>
                                        <p:attrNameLst>
                                          <p:attrName>style.visibility</p:attrName>
                                        </p:attrNameLst>
                                      </p:cBhvr>
                                      <p:to>
                                        <p:strVal val="visible"/>
                                      </p:to>
                                    </p:set>
                                    <p:animEffect transition="in" filter="slide(fromBottom)">
                                      <p:cBhvr>
                                        <p:cTn id="77" dur="500"/>
                                        <p:tgtEl>
                                          <p:spTgt spid="4">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grpId="0" nodeType="clickEffect">
                                  <p:stCondLst>
                                    <p:cond delay="0"/>
                                  </p:stCondLst>
                                  <p:childTnLst>
                                    <p:set>
                                      <p:cBhvr>
                                        <p:cTn id="81" dur="1" fill="hold">
                                          <p:stCondLst>
                                            <p:cond delay="0"/>
                                          </p:stCondLst>
                                        </p:cTn>
                                        <p:tgtEl>
                                          <p:spTgt spid="4">
                                            <p:txEl>
                                              <p:pRg st="14" end="14"/>
                                            </p:txEl>
                                          </p:spTgt>
                                        </p:tgtEl>
                                        <p:attrNameLst>
                                          <p:attrName>style.visibility</p:attrName>
                                        </p:attrNameLst>
                                      </p:cBhvr>
                                      <p:to>
                                        <p:strVal val="visible"/>
                                      </p:to>
                                    </p:set>
                                    <p:animEffect transition="in" filter="slide(fromBottom)">
                                      <p:cBhvr>
                                        <p:cTn id="82"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AUDIT</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18</a:t>
            </a:fld>
            <a:endParaRPr lang="en-IN"/>
          </a:p>
        </p:txBody>
      </p:sp>
      <p:sp>
        <p:nvSpPr>
          <p:cNvPr id="4" name="Content Placeholder 3"/>
          <p:cNvSpPr>
            <a:spLocks noGrp="1"/>
          </p:cNvSpPr>
          <p:nvPr>
            <p:ph sz="quarter" idx="1"/>
          </p:nvPr>
        </p:nvSpPr>
        <p:spPr/>
        <p:txBody>
          <a:bodyPr/>
          <a:lstStyle/>
          <a:p>
            <a:endParaRPr lang="en-IN" dirty="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2</a:t>
            </a:fld>
            <a:endParaRPr lang="en-IN"/>
          </a:p>
        </p:txBody>
      </p:sp>
      <p:sp>
        <p:nvSpPr>
          <p:cNvPr id="4" name="Content Placeholder 3"/>
          <p:cNvSpPr>
            <a:spLocks noGrp="1"/>
          </p:cNvSpPr>
          <p:nvPr>
            <p:ph sz="quarter" idx="1"/>
          </p:nvPr>
        </p:nvSpPr>
        <p:spPr/>
        <p:txBody>
          <a:bodyPr/>
          <a:lstStyle/>
          <a:p>
            <a:r>
              <a:rPr lang="en-US" dirty="0" smtClean="0"/>
              <a:t>Size – Operation</a:t>
            </a:r>
          </a:p>
          <a:p>
            <a:r>
              <a:rPr lang="en-US" dirty="0" smtClean="0"/>
              <a:t>“Internal Control is best regarded as the whole system of controls, financial and otherwise, established by the management in the conduct of a business including internal check, internal audit and other forms of control.”</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3</a:t>
            </a:fld>
            <a:endParaRPr lang="en-IN"/>
          </a:p>
        </p:txBody>
      </p:sp>
      <p:sp>
        <p:nvSpPr>
          <p:cNvPr id="4" name="Content Placeholder 3"/>
          <p:cNvSpPr>
            <a:spLocks noGrp="1"/>
          </p:cNvSpPr>
          <p:nvPr>
            <p:ph sz="quarter" idx="1"/>
          </p:nvPr>
        </p:nvSpPr>
        <p:spPr/>
        <p:txBody>
          <a:bodyPr/>
          <a:lstStyle/>
          <a:p>
            <a:r>
              <a:rPr lang="en-US" dirty="0" smtClean="0"/>
              <a:t>Accounting &amp; Administrative Controls – </a:t>
            </a:r>
          </a:p>
          <a:p>
            <a:pPr lvl="1"/>
            <a:r>
              <a:rPr lang="en-US" dirty="0" smtClean="0"/>
              <a:t>Efficient and orderly conduct of transaction</a:t>
            </a:r>
          </a:p>
          <a:p>
            <a:pPr lvl="1"/>
            <a:r>
              <a:rPr lang="en-US" dirty="0" smtClean="0"/>
              <a:t>Safeguarding the assets in adherence to management policies</a:t>
            </a:r>
          </a:p>
          <a:p>
            <a:pPr lvl="1"/>
            <a:r>
              <a:rPr lang="en-US" dirty="0" smtClean="0"/>
              <a:t>Detection &amp; Prevention of Errors &amp; Frauds</a:t>
            </a:r>
          </a:p>
          <a:p>
            <a:pPr lvl="1"/>
            <a:r>
              <a:rPr lang="en-US" dirty="0" smtClean="0"/>
              <a:t>Ensuring Accuracy, Completeness, Reliability and Timely preparation of Accounting Data</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slide(fromBottom)">
                                      <p:cBhvr>
                                        <p:cTn id="15" dur="500"/>
                                        <p:tgtEl>
                                          <p:spTgt spid="4">
                                            <p:txEl>
                                              <p:pRg st="1" end="1"/>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slide(fromBottom)">
                                      <p:cBhvr>
                                        <p:cTn id="18" dur="500"/>
                                        <p:tgtEl>
                                          <p:spTgt spid="4">
                                            <p:txEl>
                                              <p:pRg st="2" end="2"/>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slide(fromBottom)">
                                      <p:cBhvr>
                                        <p:cTn id="21" dur="500"/>
                                        <p:tgtEl>
                                          <p:spTgt spid="4">
                                            <p:txEl>
                                              <p:pRg st="3" end="3"/>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slide(fromBottom)">
                                      <p:cBhvr>
                                        <p:cTn id="24"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Check</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4</a:t>
            </a:fld>
            <a:endParaRPr lang="en-IN"/>
          </a:p>
        </p:txBody>
      </p:sp>
      <p:sp>
        <p:nvSpPr>
          <p:cNvPr id="4" name="Content Placeholder 3"/>
          <p:cNvSpPr>
            <a:spLocks noGrp="1"/>
          </p:cNvSpPr>
          <p:nvPr>
            <p:ph sz="quarter" idx="1"/>
          </p:nvPr>
        </p:nvSpPr>
        <p:spPr/>
        <p:txBody>
          <a:bodyPr/>
          <a:lstStyle/>
          <a:p>
            <a:r>
              <a:rPr lang="en-US" dirty="0" smtClean="0"/>
              <a:t>One of the Modes of Implementing Internal Control</a:t>
            </a:r>
          </a:p>
          <a:p>
            <a:r>
              <a:rPr lang="en-US" dirty="0" smtClean="0"/>
              <a:t>“a system under which the accounting methods and details of an establishment are so laid out that the accounts and the procedure are not under the absolute and independent control of any person – that, on the contrary, the work of one employee is complementary to that of another – and that a continuous audit of the business is made by the employees.”</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INTERNAL CHECK</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5</a:t>
            </a:fld>
            <a:endParaRPr lang="en-IN"/>
          </a:p>
        </p:txBody>
      </p:sp>
      <p:sp>
        <p:nvSpPr>
          <p:cNvPr id="4" name="Content Placeholder 3"/>
          <p:cNvSpPr>
            <a:spLocks noGrp="1"/>
          </p:cNvSpPr>
          <p:nvPr>
            <p:ph sz="quarter" idx="1"/>
          </p:nvPr>
        </p:nvSpPr>
        <p:spPr/>
        <p:txBody>
          <a:bodyPr/>
          <a:lstStyle/>
          <a:p>
            <a:r>
              <a:rPr lang="en-US" dirty="0" smtClean="0"/>
              <a:t>Division of Work</a:t>
            </a:r>
          </a:p>
          <a:p>
            <a:r>
              <a:rPr lang="en-US" dirty="0" smtClean="0"/>
              <a:t>Job Rotation</a:t>
            </a:r>
          </a:p>
          <a:p>
            <a:r>
              <a:rPr lang="en-US" dirty="0" smtClean="0"/>
              <a:t>Authority Levels</a:t>
            </a:r>
          </a:p>
          <a:p>
            <a:r>
              <a:rPr lang="en-US" dirty="0" smtClean="0"/>
              <a:t>Separation of Custody and Recording</a:t>
            </a:r>
          </a:p>
          <a:p>
            <a:r>
              <a:rPr lang="en-US" dirty="0" smtClean="0"/>
              <a:t>Accounting Controls</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Vouching of CASH Transaction</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6</a:t>
            </a:fld>
            <a:endParaRPr lang="en-IN"/>
          </a:p>
        </p:txBody>
      </p:sp>
      <p:sp>
        <p:nvSpPr>
          <p:cNvPr id="4" name="Content Placeholder 3"/>
          <p:cNvSpPr>
            <a:spLocks noGrp="1"/>
          </p:cNvSpPr>
          <p:nvPr>
            <p:ph sz="quarter" idx="1"/>
          </p:nvPr>
        </p:nvSpPr>
        <p:spPr/>
        <p:txBody>
          <a:bodyPr/>
          <a:lstStyle/>
          <a:p>
            <a:pPr>
              <a:buNone/>
            </a:pPr>
            <a:r>
              <a:rPr lang="en-US" dirty="0" smtClean="0"/>
              <a:t>OBJECTIVES:</a:t>
            </a:r>
          </a:p>
          <a:p>
            <a:r>
              <a:rPr lang="en-US" dirty="0" smtClean="0"/>
              <a:t>All Vouchers are Accounted</a:t>
            </a:r>
          </a:p>
          <a:p>
            <a:r>
              <a:rPr lang="en-US" dirty="0" smtClean="0"/>
              <a:t>No Fraudulent Payment is Made</a:t>
            </a:r>
          </a:p>
          <a:p>
            <a:r>
              <a:rPr lang="en-US" dirty="0" smtClean="0"/>
              <a:t>All Receipt &amp; Payment are properly recorded</a:t>
            </a:r>
          </a:p>
          <a:p>
            <a:r>
              <a:rPr lang="en-US" dirty="0" smtClean="0"/>
              <a:t>Verify Cash in Hand &amp; Cash at Bank</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Vouching – Voucher</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7</a:t>
            </a:fld>
            <a:endParaRPr lang="en-IN"/>
          </a:p>
        </p:txBody>
      </p:sp>
      <p:sp>
        <p:nvSpPr>
          <p:cNvPr id="4" name="Text Placeholder 3"/>
          <p:cNvSpPr>
            <a:spLocks noGrp="1"/>
          </p:cNvSpPr>
          <p:nvPr>
            <p:ph type="body" idx="2"/>
          </p:nvPr>
        </p:nvSpPr>
        <p:spPr/>
        <p:txBody>
          <a:bodyPr/>
          <a:lstStyle/>
          <a:p>
            <a:r>
              <a:rPr lang="en-US" b="1" dirty="0" smtClean="0">
                <a:solidFill>
                  <a:srgbClr val="FF0000"/>
                </a:solidFill>
              </a:rPr>
              <a:t>Voucher</a:t>
            </a:r>
            <a:r>
              <a:rPr lang="en-US" dirty="0" smtClean="0"/>
              <a:t>:</a:t>
            </a:r>
          </a:p>
          <a:p>
            <a:r>
              <a:rPr lang="en-US" dirty="0" smtClean="0"/>
              <a:t>it is a documentary evidence supporting the transaction in the Books of Accounts.</a:t>
            </a:r>
            <a:endParaRPr lang="en-IN" dirty="0"/>
          </a:p>
        </p:txBody>
      </p:sp>
      <p:sp>
        <p:nvSpPr>
          <p:cNvPr id="5" name="Content Placeholder 4"/>
          <p:cNvSpPr>
            <a:spLocks noGrp="1"/>
          </p:cNvSpPr>
          <p:nvPr>
            <p:ph sz="quarter" idx="1"/>
          </p:nvPr>
        </p:nvSpPr>
        <p:spPr/>
        <p:txBody>
          <a:bodyPr/>
          <a:lstStyle/>
          <a:p>
            <a:r>
              <a:rPr lang="en-US" dirty="0" smtClean="0"/>
              <a:t>Verification of Transaction with counterfoils,</a:t>
            </a:r>
          </a:p>
          <a:p>
            <a:r>
              <a:rPr lang="en-US" dirty="0" smtClean="0"/>
              <a:t>Intelligence, Critical Bent of Mind, Common Sense, Observation.</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slide(fromBottom)">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slide(fromBottom)">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slide(fromBottom)">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slide(fromBottom)">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slide(fromBottom)">
                                      <p:cBhvr>
                                        <p:cTn id="3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Vouching</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8</a:t>
            </a:fld>
            <a:endParaRPr lang="en-IN"/>
          </a:p>
        </p:txBody>
      </p:sp>
      <p:sp>
        <p:nvSpPr>
          <p:cNvPr id="4" name="Content Placeholder 3"/>
          <p:cNvSpPr>
            <a:spLocks noGrp="1"/>
          </p:cNvSpPr>
          <p:nvPr>
            <p:ph sz="quarter" idx="1"/>
          </p:nvPr>
        </p:nvSpPr>
        <p:spPr/>
        <p:txBody>
          <a:bodyPr>
            <a:normAutofit fontScale="70000" lnSpcReduction="20000"/>
          </a:bodyPr>
          <a:lstStyle/>
          <a:p>
            <a:r>
              <a:rPr lang="en-US" dirty="0" smtClean="0"/>
              <a:t>Voucher Numbering – Ordering</a:t>
            </a:r>
          </a:p>
          <a:p>
            <a:r>
              <a:rPr lang="en-US" dirty="0" smtClean="0"/>
              <a:t>Attention to dates, names &amp; amount</a:t>
            </a:r>
          </a:p>
          <a:p>
            <a:r>
              <a:rPr lang="en-US" dirty="0" smtClean="0"/>
              <a:t>Stamped, Initials etc</a:t>
            </a:r>
          </a:p>
          <a:p>
            <a:r>
              <a:rPr lang="en-US" dirty="0" smtClean="0"/>
              <a:t>Special Attention: Personal Name, Partner, Director</a:t>
            </a:r>
          </a:p>
          <a:p>
            <a:r>
              <a:rPr lang="en-US" dirty="0" smtClean="0"/>
              <a:t>Duly Signed, Authorized</a:t>
            </a:r>
          </a:p>
          <a:p>
            <a:r>
              <a:rPr lang="en-US" dirty="0" smtClean="0"/>
              <a:t>Duly Stamped</a:t>
            </a:r>
          </a:p>
          <a:p>
            <a:r>
              <a:rPr lang="en-US" dirty="0" smtClean="0"/>
              <a:t>Nature of Receipts &amp; Payments</a:t>
            </a:r>
          </a:p>
          <a:p>
            <a:r>
              <a:rPr lang="en-US" dirty="0" smtClean="0"/>
              <a:t>Elucidation</a:t>
            </a:r>
          </a:p>
          <a:p>
            <a:r>
              <a:rPr lang="en-US" dirty="0" smtClean="0"/>
              <a:t>Scrutinize the Duplicate Vouchers</a:t>
            </a:r>
          </a:p>
          <a:p>
            <a:r>
              <a:rPr lang="en-US" dirty="0" smtClean="0"/>
              <a:t>Avoid involvement of Members of Client Staff</a:t>
            </a:r>
          </a:p>
          <a:p>
            <a:r>
              <a:rPr lang="en-US" dirty="0" smtClean="0"/>
              <a:t>Receipted Invoice</a:t>
            </a:r>
          </a:p>
          <a:p>
            <a:r>
              <a:rPr lang="en-US" dirty="0" smtClean="0"/>
              <a:t>Printed Receipts as Voucher</a:t>
            </a:r>
          </a:p>
          <a:p>
            <a:r>
              <a:rPr lang="en-US" dirty="0" smtClean="0"/>
              <a:t>Payments of Rent Rates &amp; Taxes – Advances - Adjustments</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slide(fromBottom)">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slide(fromBottom)">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slide(fromBottom)">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slide(fromBottom)">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slide(fromBottom)">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slide(fromBottom)">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slide(fromBottom)">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slide(fromBottom)">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slide(fromBottom)">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slide(fromBottom)">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slide(fromBottom)">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slide(fromBottom)">
                                      <p:cBhvr>
                                        <p:cTn id="67" dur="500"/>
                                        <p:tgtEl>
                                          <p:spTgt spid="4">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slide(fromBottom)">
                                      <p:cBhvr>
                                        <p:cTn id="72"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Check as regards to Cash</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EA898187-641D-413F-8064-20C21C3A75E1}" type="slidenum">
              <a:rPr lang="en-IN" smtClean="0"/>
              <a:pPr/>
              <a:t>9</a:t>
            </a:fld>
            <a:endParaRPr lang="en-IN"/>
          </a:p>
        </p:txBody>
      </p:sp>
      <p:sp>
        <p:nvSpPr>
          <p:cNvPr id="6" name="Text Placeholder 5"/>
          <p:cNvSpPr>
            <a:spLocks noGrp="1"/>
          </p:cNvSpPr>
          <p:nvPr>
            <p:ph type="body" idx="2"/>
          </p:nvPr>
        </p:nvSpPr>
        <p:spPr/>
        <p:txBody>
          <a:bodyPr/>
          <a:lstStyle/>
          <a:p>
            <a:r>
              <a:rPr lang="en-US" dirty="0" smtClean="0"/>
              <a:t>Check internal operation</a:t>
            </a:r>
          </a:p>
          <a:p>
            <a:r>
              <a:rPr lang="en-US" dirty="0" smtClean="0"/>
              <a:t>Access to books of accounts</a:t>
            </a:r>
          </a:p>
        </p:txBody>
      </p:sp>
      <p:sp>
        <p:nvSpPr>
          <p:cNvPr id="5" name="Content Placeholder 4"/>
          <p:cNvSpPr>
            <a:spLocks noGrp="1"/>
          </p:cNvSpPr>
          <p:nvPr>
            <p:ph sz="quarter" idx="1"/>
          </p:nvPr>
        </p:nvSpPr>
        <p:spPr/>
        <p:txBody>
          <a:bodyPr>
            <a:normAutofit fontScale="85000" lnSpcReduction="20000"/>
          </a:bodyPr>
          <a:lstStyle/>
          <a:p>
            <a:r>
              <a:rPr lang="en-US" dirty="0" smtClean="0"/>
              <a:t>Receipts against cash</a:t>
            </a:r>
          </a:p>
          <a:p>
            <a:r>
              <a:rPr lang="en-US" dirty="0" smtClean="0"/>
              <a:t>Rough Cash Book</a:t>
            </a:r>
          </a:p>
          <a:p>
            <a:r>
              <a:rPr lang="en-US" dirty="0" smtClean="0"/>
              <a:t>Remittances – opened before officer</a:t>
            </a:r>
          </a:p>
          <a:p>
            <a:r>
              <a:rPr lang="en-US" dirty="0" smtClean="0"/>
              <a:t>Automatic tills or cash register</a:t>
            </a:r>
          </a:p>
          <a:p>
            <a:r>
              <a:rPr lang="en-US" dirty="0" smtClean="0"/>
              <a:t>Deposit all cash receipt every day</a:t>
            </a:r>
          </a:p>
          <a:p>
            <a:r>
              <a:rPr lang="en-US" dirty="0" smtClean="0"/>
              <a:t>BRS prepared regularly</a:t>
            </a:r>
          </a:p>
          <a:p>
            <a:r>
              <a:rPr lang="en-US" dirty="0" smtClean="0"/>
              <a:t>Issue of Cheque – authorized by the officer</a:t>
            </a:r>
          </a:p>
          <a:p>
            <a:r>
              <a:rPr lang="en-US" dirty="0" smtClean="0"/>
              <a:t>Independent check of Castings of Cash Book</a:t>
            </a:r>
          </a:p>
          <a:p>
            <a:r>
              <a:rPr lang="en-US" dirty="0" smtClean="0"/>
              <a:t>Preparation of Wage sheet</a:t>
            </a:r>
          </a:p>
          <a:p>
            <a:r>
              <a:rPr lang="en-US" dirty="0" smtClean="0"/>
              <a:t>Payment by cheques except petty</a:t>
            </a:r>
          </a:p>
          <a:p>
            <a:r>
              <a:rPr lang="en-US" dirty="0" smtClean="0"/>
              <a:t>Collection by </a:t>
            </a:r>
            <a:r>
              <a:rPr lang="en-US" dirty="0" err="1" smtClean="0"/>
              <a:t>travellers</a:t>
            </a:r>
            <a:endParaRPr lang="en-IN"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slide(fromBottom)">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slide(fromBottom)">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slide(fromBottom)">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slide(fromBottom)">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slide(fromBottom)">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slide(fromBottom)">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5">
                                            <p:txEl>
                                              <p:pRg st="3" end="3"/>
                                            </p:txEl>
                                          </p:spTgt>
                                        </p:tgtEl>
                                        <p:attrNameLst>
                                          <p:attrName>style.visibility</p:attrName>
                                        </p:attrNameLst>
                                      </p:cBhvr>
                                      <p:to>
                                        <p:strVal val="visible"/>
                                      </p:to>
                                    </p:set>
                                    <p:animEffect transition="in" filter="slide(fromBottom)">
                                      <p:cBhvr>
                                        <p:cTn id="42" dur="5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Effect transition="in" filter="slide(fromBottom)">
                                      <p:cBhvr>
                                        <p:cTn id="47" dur="500"/>
                                        <p:tgtEl>
                                          <p:spTgt spid="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5">
                                            <p:txEl>
                                              <p:pRg st="5" end="5"/>
                                            </p:txEl>
                                          </p:spTgt>
                                        </p:tgtEl>
                                        <p:attrNameLst>
                                          <p:attrName>style.visibility</p:attrName>
                                        </p:attrNameLst>
                                      </p:cBhvr>
                                      <p:to>
                                        <p:strVal val="visible"/>
                                      </p:to>
                                    </p:set>
                                    <p:animEffect transition="in" filter="slide(fromBottom)">
                                      <p:cBhvr>
                                        <p:cTn id="52" dur="500"/>
                                        <p:tgtEl>
                                          <p:spTgt spid="5">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5">
                                            <p:txEl>
                                              <p:pRg st="6" end="6"/>
                                            </p:txEl>
                                          </p:spTgt>
                                        </p:tgtEl>
                                        <p:attrNameLst>
                                          <p:attrName>style.visibility</p:attrName>
                                        </p:attrNameLst>
                                      </p:cBhvr>
                                      <p:to>
                                        <p:strVal val="visible"/>
                                      </p:to>
                                    </p:set>
                                    <p:animEffect transition="in" filter="slide(fromBottom)">
                                      <p:cBhvr>
                                        <p:cTn id="57" dur="5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grpId="0"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Effect transition="in" filter="slide(fromBottom)">
                                      <p:cBhvr>
                                        <p:cTn id="62" dur="500"/>
                                        <p:tgtEl>
                                          <p:spTgt spid="5">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5">
                                            <p:txEl>
                                              <p:pRg st="8" end="8"/>
                                            </p:txEl>
                                          </p:spTgt>
                                        </p:tgtEl>
                                        <p:attrNameLst>
                                          <p:attrName>style.visibility</p:attrName>
                                        </p:attrNameLst>
                                      </p:cBhvr>
                                      <p:to>
                                        <p:strVal val="visible"/>
                                      </p:to>
                                    </p:set>
                                    <p:animEffect transition="in" filter="slide(fromBottom)">
                                      <p:cBhvr>
                                        <p:cTn id="67" dur="500"/>
                                        <p:tgtEl>
                                          <p:spTgt spid="5">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4" fill="hold" grpId="0" nodeType="clickEffect">
                                  <p:stCondLst>
                                    <p:cond delay="0"/>
                                  </p:stCondLst>
                                  <p:childTnLst>
                                    <p:set>
                                      <p:cBhvr>
                                        <p:cTn id="71" dur="1" fill="hold">
                                          <p:stCondLst>
                                            <p:cond delay="0"/>
                                          </p:stCondLst>
                                        </p:cTn>
                                        <p:tgtEl>
                                          <p:spTgt spid="5">
                                            <p:txEl>
                                              <p:pRg st="9" end="9"/>
                                            </p:txEl>
                                          </p:spTgt>
                                        </p:tgtEl>
                                        <p:attrNameLst>
                                          <p:attrName>style.visibility</p:attrName>
                                        </p:attrNameLst>
                                      </p:cBhvr>
                                      <p:to>
                                        <p:strVal val="visible"/>
                                      </p:to>
                                    </p:set>
                                    <p:animEffect transition="in" filter="slide(fromBottom)">
                                      <p:cBhvr>
                                        <p:cTn id="72" dur="500"/>
                                        <p:tgtEl>
                                          <p:spTgt spid="5">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5">
                                            <p:txEl>
                                              <p:pRg st="10" end="10"/>
                                            </p:txEl>
                                          </p:spTgt>
                                        </p:tgtEl>
                                        <p:attrNameLst>
                                          <p:attrName>style.visibility</p:attrName>
                                        </p:attrNameLst>
                                      </p:cBhvr>
                                      <p:to>
                                        <p:strVal val="visible"/>
                                      </p:to>
                                    </p:set>
                                    <p:animEffect transition="in" filter="slide(fromBottom)">
                                      <p:cBhvr>
                                        <p:cTn id="7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animBg="1"/>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180</TotalTime>
  <Words>909</Words>
  <Application>Microsoft Office PowerPoint</Application>
  <PresentationFormat>On-screen Show (4:3)</PresentationFormat>
  <Paragraphs>199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INTERNAL CHECK</vt:lpstr>
      <vt:lpstr>Internal Control</vt:lpstr>
      <vt:lpstr>Internal Control</vt:lpstr>
      <vt:lpstr>Internal Check</vt:lpstr>
      <vt:lpstr>Good INTERNAL CHECK</vt:lpstr>
      <vt:lpstr>Vouching of CASH Transaction</vt:lpstr>
      <vt:lpstr>Vouching – Voucher</vt:lpstr>
      <vt:lpstr>Vouching</vt:lpstr>
      <vt:lpstr>Internal Check as regards to Cash</vt:lpstr>
      <vt:lpstr>Cash Book</vt:lpstr>
      <vt:lpstr>Internal Check as regard to PURCHASES</vt:lpstr>
      <vt:lpstr>Duty of an Auditor – CREDIT PURCHASES</vt:lpstr>
      <vt:lpstr>Internal Check as regard to SALES</vt:lpstr>
      <vt:lpstr>Duties of an Auditor – CREDIT SALES</vt:lpstr>
      <vt:lpstr>Internal Check as Regard to WAGES</vt:lpstr>
      <vt:lpstr>Internal Check with regard to WAGES</vt:lpstr>
      <vt:lpstr>Duties of an Auditor - WAGES</vt:lpstr>
      <vt:lpstr>INTERNAL AUDIT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CHECK</dc:title>
  <dc:creator>C P Mansoor S Ahmed</dc:creator>
  <cp:lastModifiedBy>C P Mansoor S Ahmed</cp:lastModifiedBy>
  <cp:revision>20</cp:revision>
  <dcterms:created xsi:type="dcterms:W3CDTF">2009-06-21T15:39:33Z</dcterms:created>
  <dcterms:modified xsi:type="dcterms:W3CDTF">2009-06-25T14:28:40Z</dcterms:modified>
</cp:coreProperties>
</file>