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533400"/>
            <a:ext cx="7467600" cy="5715000"/>
          </a:xfrm>
        </p:spPr>
        <p:txBody>
          <a:bodyPr>
            <a:normAutofit/>
          </a:bodyPr>
          <a:lstStyle/>
          <a:p>
            <a:r>
              <a:rPr lang="en-US" sz="3000" b="1" dirty="0" smtClean="0">
                <a:solidFill>
                  <a:schemeClr val="tx1"/>
                </a:solidFill>
                <a:latin typeface="Times New Roman" pitchFamily="18" charset="0"/>
                <a:cs typeface="Times New Roman" pitchFamily="18" charset="0"/>
              </a:rPr>
              <a:t>Concept of business</a:t>
            </a:r>
          </a:p>
          <a:p>
            <a:pPr algn="l">
              <a:lnSpc>
                <a:spcPct val="200000"/>
              </a:lnSpc>
              <a:spcBef>
                <a:spcPts val="0"/>
              </a:spcBef>
              <a:buFont typeface="Arial" pitchFamily="34" charset="0"/>
              <a:buChar char="•"/>
            </a:pPr>
            <a:r>
              <a:rPr lang="en-US" sz="2800" dirty="0" smtClean="0">
                <a:solidFill>
                  <a:schemeClr val="tx1"/>
                </a:solidFill>
                <a:latin typeface="Times New Roman" pitchFamily="18" charset="0"/>
                <a:cs typeface="Times New Roman" pitchFamily="18" charset="0"/>
              </a:rPr>
              <a:t>Exchange of goods and services between two people (i.e. buyer and the seller) in terms of money or money’s worth </a:t>
            </a:r>
          </a:p>
          <a:p>
            <a:pPr algn="l">
              <a:lnSpc>
                <a:spcPct val="200000"/>
              </a:lnSpc>
              <a:spcBef>
                <a:spcPts val="0"/>
              </a:spcBef>
              <a:buFont typeface="Arial" pitchFamily="34" charset="0"/>
              <a:buChar char="•"/>
            </a:pPr>
            <a:r>
              <a:rPr lang="en-US" sz="2800" dirty="0" smtClean="0">
                <a:solidFill>
                  <a:schemeClr val="tx1"/>
                </a:solidFill>
                <a:latin typeface="Times New Roman" pitchFamily="18" charset="0"/>
                <a:cs typeface="Times New Roman" pitchFamily="18" charset="0"/>
              </a:rPr>
              <a:t>Exchange happens by way of “ Agreement”</a:t>
            </a:r>
          </a:p>
          <a:p>
            <a:pPr algn="l">
              <a:lnSpc>
                <a:spcPct val="200000"/>
              </a:lnSpc>
              <a:spcBef>
                <a:spcPts val="0"/>
              </a:spcBef>
              <a:buFont typeface="Arial" pitchFamily="34" charset="0"/>
              <a:buChar char="•"/>
            </a:pPr>
            <a:r>
              <a:rPr lang="en-US" sz="2800" dirty="0" smtClean="0">
                <a:solidFill>
                  <a:schemeClr val="tx1"/>
                </a:solidFill>
                <a:latin typeface="Times New Roman" pitchFamily="18" charset="0"/>
                <a:cs typeface="Times New Roman" pitchFamily="18" charset="0"/>
              </a:rPr>
              <a:t>Putting resources in a systematic way</a:t>
            </a:r>
          </a:p>
          <a:p>
            <a:pPr algn="l">
              <a:lnSpc>
                <a:spcPct val="200000"/>
              </a:lnSpc>
              <a:spcBef>
                <a:spcPts val="0"/>
              </a:spcBef>
              <a:buFont typeface="Arial" pitchFamily="34" charset="0"/>
              <a:buChar char="•"/>
            </a:pPr>
            <a:r>
              <a:rPr lang="en-US" sz="2800" dirty="0" smtClean="0">
                <a:solidFill>
                  <a:schemeClr val="tx1"/>
                </a:solidFill>
                <a:latin typeface="Times New Roman" pitchFamily="18" charset="0"/>
                <a:cs typeface="Times New Roman" pitchFamily="18" charset="0"/>
              </a:rPr>
              <a:t>Clubbing of resources in a systematic approach</a:t>
            </a:r>
          </a:p>
          <a:p>
            <a:pPr algn="l">
              <a:spcBef>
                <a:spcPts val="0"/>
              </a:spcBef>
              <a:buFont typeface="Arial" pitchFamily="34" charset="0"/>
              <a:buChar char="•"/>
            </a:pPr>
            <a:endParaRPr lang="en-US" sz="3000" dirty="0" smtClean="0">
              <a:solidFill>
                <a:schemeClr val="tx1"/>
              </a:solidFill>
              <a:latin typeface="Times New Roman" pitchFamily="18" charset="0"/>
              <a:cs typeface="Times New Roman" pitchFamily="18" charset="0"/>
            </a:endParaRPr>
          </a:p>
          <a:p>
            <a:pPr algn="l">
              <a:spcBef>
                <a:spcPts val="0"/>
              </a:spcBef>
              <a:buFont typeface="Arial" pitchFamily="34" charset="0"/>
              <a:buChar char="•"/>
            </a:pPr>
            <a:endParaRPr lang="en-US" sz="3000" dirty="0" smtClean="0">
              <a:solidFill>
                <a:schemeClr val="tx1"/>
              </a:solidFill>
              <a:latin typeface="Times New Roman" pitchFamily="18" charset="0"/>
              <a:cs typeface="Times New Roman" pitchFamily="18" charset="0"/>
            </a:endParaRPr>
          </a:p>
          <a:p>
            <a:pPr algn="l">
              <a:spcBef>
                <a:spcPts val="0"/>
              </a:spcBef>
            </a:pPr>
            <a:endParaRPr lang="en-US" sz="3000" dirty="0" smtClean="0">
              <a:solidFill>
                <a:schemeClr val="tx1"/>
              </a:solidFill>
              <a:latin typeface="Times New Roman" pitchFamily="18" charset="0"/>
              <a:cs typeface="Times New Roman" pitchFamily="18" charset="0"/>
            </a:endParaRPr>
          </a:p>
          <a:p>
            <a:pPr algn="l">
              <a:spcBef>
                <a:spcPts val="0"/>
              </a:spcBef>
            </a:pPr>
            <a:endParaRPr lang="en-US" sz="3000" dirty="0" smtClean="0">
              <a:solidFill>
                <a:schemeClr val="tx1"/>
              </a:solidFill>
              <a:latin typeface="Times New Roman" pitchFamily="18" charset="0"/>
              <a:cs typeface="Times New Roman" pitchFamily="18" charset="0"/>
            </a:endParaRPr>
          </a:p>
          <a:p>
            <a:pPr algn="l">
              <a:spcBef>
                <a:spcPts val="0"/>
              </a:spcBef>
            </a:pPr>
            <a:endParaRPr lang="en-US" sz="3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US" sz="3000" dirty="0" smtClean="0">
                <a:latin typeface="Times New Roman" pitchFamily="18" charset="0"/>
                <a:cs typeface="Times New Roman" pitchFamily="18" charset="0"/>
              </a:rPr>
              <a:t>Non- Corporate Firms</a:t>
            </a:r>
          </a:p>
          <a:p>
            <a:pPr>
              <a:buNone/>
            </a:pPr>
            <a:r>
              <a:rPr lang="en-US" sz="3000" dirty="0" smtClean="0">
                <a:latin typeface="Times New Roman" pitchFamily="18" charset="0"/>
                <a:cs typeface="Times New Roman" pitchFamily="18" charset="0"/>
              </a:rPr>
              <a:t>Sole Trader </a:t>
            </a:r>
          </a:p>
          <a:p>
            <a:r>
              <a:rPr lang="en-US" sz="2800" dirty="0" smtClean="0">
                <a:latin typeface="Times New Roman" pitchFamily="18" charset="0"/>
                <a:cs typeface="Times New Roman" pitchFamily="18" charset="0"/>
              </a:rPr>
              <a:t>One who owns the business individually – engage his own money</a:t>
            </a:r>
          </a:p>
          <a:p>
            <a:r>
              <a:rPr lang="en-US" sz="2800" dirty="0" smtClean="0">
                <a:latin typeface="Times New Roman" pitchFamily="18" charset="0"/>
                <a:cs typeface="Times New Roman" pitchFamily="18" charset="0"/>
              </a:rPr>
              <a:t>Business affairs taken care by individual – No third part involvement</a:t>
            </a:r>
          </a:p>
          <a:p>
            <a:r>
              <a:rPr lang="en-US" sz="2800" dirty="0" smtClean="0">
                <a:latin typeface="Times New Roman" pitchFamily="18" charset="0"/>
                <a:cs typeface="Times New Roman" pitchFamily="18" charset="0"/>
              </a:rPr>
              <a:t>Enjoy full benefit and face all risk</a:t>
            </a:r>
          </a:p>
          <a:p>
            <a:r>
              <a:rPr lang="en-US" sz="2800" dirty="0" smtClean="0">
                <a:latin typeface="Times New Roman" pitchFamily="18" charset="0"/>
                <a:cs typeface="Times New Roman" pitchFamily="18" charset="0"/>
              </a:rPr>
              <a:t>No more legal formalities </a:t>
            </a:r>
          </a:p>
          <a:p>
            <a:pPr>
              <a:buNone/>
            </a:pPr>
            <a:r>
              <a:rPr lang="en-US" sz="2800" dirty="0" smtClean="0">
                <a:latin typeface="Times New Roman" pitchFamily="18" charset="0"/>
                <a:cs typeface="Times New Roman" pitchFamily="18" charset="0"/>
              </a:rPr>
              <a:t> </a:t>
            </a:r>
          </a:p>
          <a:p>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sz="3000" dirty="0" smtClean="0">
                <a:latin typeface="Times New Roman" pitchFamily="18" charset="0"/>
                <a:cs typeface="Times New Roman" pitchFamily="18" charset="0"/>
              </a:rPr>
              <a:t>Merits </a:t>
            </a:r>
          </a:p>
          <a:p>
            <a:r>
              <a:rPr lang="en-US" sz="2800" dirty="0" smtClean="0">
                <a:latin typeface="Times New Roman" pitchFamily="18" charset="0"/>
                <a:cs typeface="Times New Roman" pitchFamily="18" charset="0"/>
              </a:rPr>
              <a:t>Easy formation </a:t>
            </a:r>
          </a:p>
          <a:p>
            <a:r>
              <a:rPr lang="en-US" sz="2800" dirty="0" smtClean="0">
                <a:latin typeface="Times New Roman" pitchFamily="18" charset="0"/>
                <a:cs typeface="Times New Roman" pitchFamily="18" charset="0"/>
              </a:rPr>
              <a:t>Direct Motivation – Direct motivation from individual help him to come up</a:t>
            </a:r>
          </a:p>
          <a:p>
            <a:r>
              <a:rPr lang="en-US" sz="2800" dirty="0" smtClean="0">
                <a:latin typeface="Times New Roman" pitchFamily="18" charset="0"/>
                <a:cs typeface="Times New Roman" pitchFamily="18" charset="0"/>
              </a:rPr>
              <a:t>Full Control – He / She Exercise his own control at any time</a:t>
            </a:r>
          </a:p>
          <a:p>
            <a:r>
              <a:rPr lang="en-US" sz="2800" dirty="0" smtClean="0">
                <a:latin typeface="Times New Roman" pitchFamily="18" charset="0"/>
                <a:cs typeface="Times New Roman" pitchFamily="18" charset="0"/>
              </a:rPr>
              <a:t>More Flexible nature – Innovation , Flexibility in day today affairs.  </a:t>
            </a:r>
          </a:p>
          <a:p>
            <a:r>
              <a:rPr lang="en-US" sz="2800" dirty="0" smtClean="0">
                <a:latin typeface="Times New Roman" pitchFamily="18" charset="0"/>
                <a:cs typeface="Times New Roman" pitchFamily="18" charset="0"/>
              </a:rPr>
              <a:t>Maintenance of  confidential matter -  No chance for misuse of confidential matters</a:t>
            </a:r>
          </a:p>
          <a:p>
            <a:r>
              <a:rPr lang="en-US" sz="2800" dirty="0" smtClean="0">
                <a:latin typeface="Times New Roman" pitchFamily="18" charset="0"/>
                <a:cs typeface="Times New Roman" pitchFamily="18" charset="0"/>
              </a:rPr>
              <a:t>Personal touch with consumer </a:t>
            </a: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buNone/>
            </a:pPr>
            <a:r>
              <a:rPr lang="en-US" sz="3000" dirty="0" smtClean="0">
                <a:latin typeface="Times New Roman" pitchFamily="18" charset="0"/>
                <a:cs typeface="Times New Roman" pitchFamily="18" charset="0"/>
              </a:rPr>
              <a:t>Demerits </a:t>
            </a:r>
          </a:p>
          <a:p>
            <a:r>
              <a:rPr lang="en-US" sz="2800" dirty="0" smtClean="0">
                <a:latin typeface="Times New Roman" pitchFamily="18" charset="0"/>
                <a:cs typeface="Times New Roman" pitchFamily="18" charset="0"/>
              </a:rPr>
              <a:t>Limited resources- Financial Wealth , Physical Infrascture</a:t>
            </a:r>
          </a:p>
          <a:p>
            <a:r>
              <a:rPr lang="en-US" sz="2800" dirty="0" smtClean="0">
                <a:latin typeface="Times New Roman" pitchFamily="18" charset="0"/>
                <a:cs typeface="Times New Roman" pitchFamily="18" charset="0"/>
              </a:rPr>
              <a:t>Not possible Large scale – Any time insolvency</a:t>
            </a:r>
          </a:p>
          <a:p>
            <a:r>
              <a:rPr lang="en-US" sz="2800" dirty="0" smtClean="0">
                <a:latin typeface="Times New Roman" pitchFamily="18" charset="0"/>
                <a:cs typeface="Times New Roman" pitchFamily="18" charset="0"/>
              </a:rPr>
              <a:t> Fail in managerial Skills</a:t>
            </a:r>
          </a:p>
          <a:p>
            <a:r>
              <a:rPr lang="en-US" sz="2800" dirty="0" smtClean="0">
                <a:latin typeface="Times New Roman" pitchFamily="18" charset="0"/>
                <a:cs typeface="Times New Roman" pitchFamily="18" charset="0"/>
              </a:rPr>
              <a:t>No audit no checking </a:t>
            </a:r>
          </a:p>
          <a:p>
            <a:r>
              <a:rPr lang="en-US" sz="2800" dirty="0" smtClean="0">
                <a:latin typeface="Times New Roman" pitchFamily="18" charset="0"/>
                <a:cs typeface="Times New Roman" pitchFamily="18" charset="0"/>
              </a:rPr>
              <a:t>Unethical practices </a:t>
            </a:r>
          </a:p>
          <a:p>
            <a:r>
              <a:rPr lang="en-US" sz="2800" dirty="0" smtClean="0">
                <a:latin typeface="Times New Roman" pitchFamily="18" charset="0"/>
                <a:cs typeface="Times New Roman" pitchFamily="18" charset="0"/>
              </a:rPr>
              <a:t>No stability – Any Point of time attitude will change</a:t>
            </a: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buNone/>
            </a:pPr>
            <a:r>
              <a:rPr lang="en-US" sz="3000" b="1" dirty="0" smtClean="0">
                <a:latin typeface="Times New Roman" pitchFamily="18" charset="0"/>
                <a:cs typeface="Times New Roman" pitchFamily="18" charset="0"/>
              </a:rPr>
              <a:t>Partnership </a:t>
            </a:r>
          </a:p>
          <a:p>
            <a:r>
              <a:rPr lang="en-US" sz="2800" dirty="0" smtClean="0">
                <a:latin typeface="Times New Roman" pitchFamily="18" charset="0"/>
                <a:cs typeface="Times New Roman" pitchFamily="18" charset="0"/>
              </a:rPr>
              <a:t>Partnerships </a:t>
            </a:r>
            <a:r>
              <a:rPr lang="en-US" sz="2800" dirty="0" smtClean="0">
                <a:latin typeface="Times New Roman" pitchFamily="18" charset="0"/>
                <a:cs typeface="Times New Roman" pitchFamily="18" charset="0"/>
              </a:rPr>
              <a:t>in India are governed by the Indian Partnership Act, 1932. </a:t>
            </a:r>
            <a:r>
              <a:rPr lang="en-US" sz="2800" dirty="0" smtClean="0">
                <a:solidFill>
                  <a:srgbClr val="00B0F0"/>
                </a:solidFill>
                <a:latin typeface="Times New Roman" pitchFamily="18" charset="0"/>
                <a:cs typeface="Times New Roman" pitchFamily="18" charset="0"/>
              </a:rPr>
              <a:t>Partnership is formed as a result of an agreement between two or more persons who have agreed to share the profits of a business carried on by all or any of them acting for all.</a:t>
            </a:r>
          </a:p>
          <a:p>
            <a:r>
              <a:rPr lang="en-US" sz="2800" dirty="0" smtClean="0">
                <a:latin typeface="Times New Roman" pitchFamily="18" charset="0"/>
                <a:cs typeface="Times New Roman" pitchFamily="18" charset="0"/>
              </a:rPr>
              <a:t>Partnership Deed – Agreement b/w partnership to express their willingness – Details of the partner , Profit sharing, Capital Investment etc..,</a:t>
            </a:r>
          </a:p>
          <a:p>
            <a:r>
              <a:rPr lang="en-US" sz="2800" dirty="0" smtClean="0">
                <a:latin typeface="Times New Roman" pitchFamily="18" charset="0"/>
                <a:cs typeface="Times New Roman" pitchFamily="18" charset="0"/>
              </a:rPr>
              <a:t>Two or more persons join together and pool in their investment to run a </a:t>
            </a:r>
            <a:r>
              <a:rPr lang="en-US" sz="2800" dirty="0" smtClean="0">
                <a:latin typeface="Times New Roman" pitchFamily="18" charset="0"/>
                <a:cs typeface="Times New Roman" pitchFamily="18" charset="0"/>
              </a:rPr>
              <a:t>business for common purpose</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Common business goal </a:t>
            </a:r>
          </a:p>
          <a:p>
            <a:endParaRPr lang="en-US" sz="3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nSpc>
                <a:spcPct val="150000"/>
              </a:lnSpc>
              <a:buNone/>
            </a:pPr>
            <a:r>
              <a:rPr lang="en-US" dirty="0" smtClean="0"/>
              <a:t>Section 4 of the Indian Partnership Act has defined partnership as</a:t>
            </a:r>
          </a:p>
          <a:p>
            <a:pPr>
              <a:lnSpc>
                <a:spcPct val="150000"/>
              </a:lnSpc>
            </a:pPr>
            <a:r>
              <a:rPr lang="en-US" b="1" dirty="0" smtClean="0"/>
              <a:t>Partnership is the </a:t>
            </a:r>
            <a:r>
              <a:rPr lang="en-US" b="1" dirty="0" smtClean="0"/>
              <a:t>relation' between </a:t>
            </a:r>
            <a:r>
              <a:rPr lang="en-US" b="1" dirty="0" smtClean="0"/>
              <a:t>two or more persons who </a:t>
            </a:r>
            <a:r>
              <a:rPr lang="en-US" b="1" dirty="0" smtClean="0"/>
              <a:t>have </a:t>
            </a:r>
            <a:r>
              <a:rPr lang="en-US" b="1" dirty="0" smtClean="0"/>
              <a:t>agreed to share the profits o f a business carried on by all or any of them acting for all.</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en-US" sz="3000" b="1" dirty="0" smtClean="0">
                <a:latin typeface="Times New Roman" pitchFamily="18" charset="0"/>
                <a:cs typeface="Times New Roman" pitchFamily="18" charset="0"/>
              </a:rPr>
              <a:t>The </a:t>
            </a:r>
            <a:r>
              <a:rPr lang="en-US" sz="3000" b="1" dirty="0" smtClean="0">
                <a:latin typeface="Times New Roman" pitchFamily="18" charset="0"/>
                <a:cs typeface="Times New Roman" pitchFamily="18" charset="0"/>
              </a:rPr>
              <a:t>following characteristics of partnership.</a:t>
            </a:r>
          </a:p>
          <a:p>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It is an association of two or more persons.</a:t>
            </a:r>
          </a:p>
          <a:p>
            <a:r>
              <a:rPr lang="en-US" sz="3000" dirty="0" smtClean="0">
                <a:latin typeface="Times New Roman" pitchFamily="18" charset="0"/>
                <a:cs typeface="Times New Roman" pitchFamily="18" charset="0"/>
              </a:rPr>
              <a:t>It </a:t>
            </a:r>
            <a:r>
              <a:rPr lang="en-US" sz="3000" dirty="0" smtClean="0">
                <a:latin typeface="Times New Roman" pitchFamily="18" charset="0"/>
                <a:cs typeface="Times New Roman" pitchFamily="18" charset="0"/>
              </a:rPr>
              <a:t>must arise out of an agreement.</a:t>
            </a:r>
          </a:p>
          <a:p>
            <a:r>
              <a:rPr lang="en-US" sz="3000" dirty="0" smtClean="0">
                <a:latin typeface="Times New Roman" pitchFamily="18" charset="0"/>
                <a:cs typeface="Times New Roman" pitchFamily="18" charset="0"/>
              </a:rPr>
              <a:t>The </a:t>
            </a:r>
            <a:r>
              <a:rPr lang="en-US" sz="3000" dirty="0" smtClean="0">
                <a:latin typeface="Times New Roman" pitchFamily="18" charset="0"/>
                <a:cs typeface="Times New Roman" pitchFamily="18" charset="0"/>
              </a:rPr>
              <a:t>agreement must be to carry on a business.</a:t>
            </a:r>
          </a:p>
          <a:p>
            <a:r>
              <a:rPr lang="en-US" sz="3000" dirty="0" smtClean="0">
                <a:latin typeface="Times New Roman" pitchFamily="18" charset="0"/>
                <a:cs typeface="Times New Roman" pitchFamily="18" charset="0"/>
              </a:rPr>
              <a:t>The </a:t>
            </a:r>
            <a:r>
              <a:rPr lang="en-US" sz="3000" dirty="0" smtClean="0">
                <a:latin typeface="Times New Roman" pitchFamily="18" charset="0"/>
                <a:cs typeface="Times New Roman" pitchFamily="18" charset="0"/>
              </a:rPr>
              <a:t>agreement must be to share the profits of the business.</a:t>
            </a:r>
          </a:p>
          <a:p>
            <a:r>
              <a:rPr lang="en-US" sz="3000" dirty="0" smtClean="0">
                <a:latin typeface="Times New Roman" pitchFamily="18" charset="0"/>
                <a:cs typeface="Times New Roman" pitchFamily="18" charset="0"/>
              </a:rPr>
              <a:t>The </a:t>
            </a:r>
            <a:r>
              <a:rPr lang="en-US" sz="3000" dirty="0" smtClean="0">
                <a:latin typeface="Times New Roman" pitchFamily="18" charset="0"/>
                <a:cs typeface="Times New Roman" pitchFamily="18" charset="0"/>
              </a:rPr>
              <a:t>business must be carried on by all or any of them acting for all.</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sz="2800" b="1" dirty="0" smtClean="0">
                <a:latin typeface="Times New Roman" pitchFamily="18" charset="0"/>
                <a:cs typeface="Times New Roman" pitchFamily="18" charset="0"/>
              </a:rPr>
              <a:t>PARTNERSHIP </a:t>
            </a:r>
            <a:r>
              <a:rPr lang="en-US" sz="2800" b="1" dirty="0" smtClean="0">
                <a:latin typeface="Times New Roman" pitchFamily="18" charset="0"/>
                <a:cs typeface="Times New Roman" pitchFamily="18" charset="0"/>
              </a:rPr>
              <a:t>DEED</a:t>
            </a:r>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The </a:t>
            </a:r>
            <a:r>
              <a:rPr lang="en-US" sz="3000" dirty="0" smtClean="0">
                <a:latin typeface="Times New Roman" pitchFamily="18" charset="0"/>
                <a:cs typeface="Times New Roman" pitchFamily="18" charset="0"/>
              </a:rPr>
              <a:t>document in which the terms of partnership as agreed by the partners are set forth, is called a’ Partnership deed'. It should be drafted with care and signed by all the partners. </a:t>
            </a:r>
          </a:p>
          <a:p>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This agreement maybe oral or in writing. But, in order to avoid any dispute, with regard to the terms of partnership, it is considered desirable to have it in writing.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25000" lnSpcReduction="20000"/>
          </a:bodyPr>
          <a:lstStyle/>
          <a:p>
            <a:pPr>
              <a:lnSpc>
                <a:spcPct val="120000"/>
              </a:lnSpc>
              <a:buNone/>
            </a:pPr>
            <a:r>
              <a:rPr lang="en-US" sz="11200" dirty="0" smtClean="0">
                <a:latin typeface="Times New Roman" pitchFamily="18" charset="0"/>
                <a:cs typeface="Times New Roman" pitchFamily="18" charset="0"/>
              </a:rPr>
              <a:t>The partnership deed usually covers the following.</a:t>
            </a:r>
          </a:p>
          <a:p>
            <a:pPr>
              <a:lnSpc>
                <a:spcPct val="120000"/>
              </a:lnSpc>
              <a:buNone/>
            </a:pPr>
            <a:r>
              <a:rPr lang="en-US" sz="11200" dirty="0" smtClean="0">
                <a:latin typeface="Times New Roman" pitchFamily="18" charset="0"/>
                <a:cs typeface="Times New Roman" pitchFamily="18" charset="0"/>
              </a:rPr>
              <a:t> </a:t>
            </a:r>
            <a:r>
              <a:rPr lang="en-US" sz="11200" dirty="0" smtClean="0">
                <a:latin typeface="Times New Roman" pitchFamily="18" charset="0"/>
                <a:cs typeface="Times New Roman" pitchFamily="18" charset="0"/>
              </a:rPr>
              <a:t>1</a:t>
            </a:r>
            <a:r>
              <a:rPr lang="en-US" sz="11200" dirty="0" smtClean="0">
                <a:latin typeface="Times New Roman" pitchFamily="18" charset="0"/>
                <a:cs typeface="Times New Roman" pitchFamily="18" charset="0"/>
              </a:rPr>
              <a:t>. Name of the firm</a:t>
            </a:r>
          </a:p>
          <a:p>
            <a:pPr>
              <a:lnSpc>
                <a:spcPct val="120000"/>
              </a:lnSpc>
              <a:buNone/>
            </a:pPr>
            <a:r>
              <a:rPr lang="en-US" sz="11200" dirty="0" smtClean="0">
                <a:latin typeface="Times New Roman" pitchFamily="18" charset="0"/>
                <a:cs typeface="Times New Roman" pitchFamily="18" charset="0"/>
              </a:rPr>
              <a:t>2. Names and addresses of all partners</a:t>
            </a:r>
          </a:p>
          <a:p>
            <a:pPr>
              <a:lnSpc>
                <a:spcPct val="120000"/>
              </a:lnSpc>
              <a:buNone/>
            </a:pPr>
            <a:r>
              <a:rPr lang="en-US" sz="11200" dirty="0" smtClean="0">
                <a:latin typeface="Times New Roman" pitchFamily="18" charset="0"/>
                <a:cs typeface="Times New Roman" pitchFamily="18" charset="0"/>
              </a:rPr>
              <a:t>3 .Nature and place of business</a:t>
            </a:r>
          </a:p>
          <a:p>
            <a:pPr>
              <a:lnSpc>
                <a:spcPct val="120000"/>
              </a:lnSpc>
              <a:buNone/>
            </a:pPr>
            <a:r>
              <a:rPr lang="en-US" sz="11200" dirty="0" smtClean="0">
                <a:latin typeface="Times New Roman" pitchFamily="18" charset="0"/>
                <a:cs typeface="Times New Roman" pitchFamily="18" charset="0"/>
              </a:rPr>
              <a:t>4 .Date of commencement of partnership</a:t>
            </a:r>
          </a:p>
          <a:p>
            <a:pPr>
              <a:lnSpc>
                <a:spcPct val="120000"/>
              </a:lnSpc>
              <a:buNone/>
            </a:pPr>
            <a:r>
              <a:rPr lang="en-US" sz="11200" dirty="0" smtClean="0">
                <a:latin typeface="Times New Roman" pitchFamily="18" charset="0"/>
                <a:cs typeface="Times New Roman" pitchFamily="18" charset="0"/>
              </a:rPr>
              <a:t>5. Duration of partnership</a:t>
            </a:r>
          </a:p>
          <a:p>
            <a:pPr>
              <a:lnSpc>
                <a:spcPct val="120000"/>
              </a:lnSpc>
              <a:buNone/>
            </a:pPr>
            <a:r>
              <a:rPr lang="en-US" sz="11200" dirty="0" smtClean="0">
                <a:latin typeface="Times New Roman" pitchFamily="18" charset="0"/>
                <a:cs typeface="Times New Roman" pitchFamily="18" charset="0"/>
              </a:rPr>
              <a:t>6. Amount of capital contributed or to be contributed by each partner</a:t>
            </a:r>
          </a:p>
          <a:p>
            <a:pPr>
              <a:lnSpc>
                <a:spcPct val="120000"/>
              </a:lnSpc>
              <a:buNone/>
            </a:pPr>
            <a:r>
              <a:rPr lang="en-US" sz="11200" dirty="0" smtClean="0">
                <a:latin typeface="Times New Roman" pitchFamily="18" charset="0"/>
                <a:cs typeface="Times New Roman" pitchFamily="18" charset="0"/>
              </a:rPr>
              <a:t>7. Management of firm's business</a:t>
            </a:r>
          </a:p>
          <a:p>
            <a:pPr>
              <a:lnSpc>
                <a:spcPct val="120000"/>
              </a:lnSpc>
              <a:buNone/>
            </a:pPr>
            <a:r>
              <a:rPr lang="en-US" sz="11200" dirty="0" smtClean="0">
                <a:latin typeface="Times New Roman" pitchFamily="18" charset="0"/>
                <a:cs typeface="Times New Roman" pitchFamily="18" charset="0"/>
              </a:rPr>
              <a:t>8. Ratio of sharing profits and losses</a:t>
            </a:r>
          </a:p>
          <a:p>
            <a:pPr>
              <a:lnSpc>
                <a:spcPct val="120000"/>
              </a:lnSpc>
              <a:buNone/>
            </a:pPr>
            <a:r>
              <a:rPr lang="en-US" sz="11200" dirty="0" smtClean="0">
                <a:latin typeface="Times New Roman" pitchFamily="18" charset="0"/>
                <a:cs typeface="Times New Roman" pitchFamily="18" charset="0"/>
              </a:rPr>
              <a:t>9. Interest, if any, on partners' capital and drawings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nSpc>
                <a:spcPct val="120000"/>
              </a:lnSpc>
              <a:buNone/>
            </a:pPr>
            <a:r>
              <a:rPr lang="en-US" sz="2800" dirty="0" smtClean="0">
                <a:latin typeface="Times New Roman" pitchFamily="18" charset="0"/>
                <a:cs typeface="Times New Roman" pitchFamily="18" charset="0"/>
              </a:rPr>
              <a:t>10. Interest on loan advanced by a partner to the firm</a:t>
            </a:r>
          </a:p>
          <a:p>
            <a:pPr>
              <a:lnSpc>
                <a:spcPct val="120000"/>
              </a:lnSpc>
              <a:buNone/>
            </a:pPr>
            <a:r>
              <a:rPr lang="en-US" sz="2800" dirty="0" smtClean="0">
                <a:latin typeface="Times New Roman" pitchFamily="18" charset="0"/>
                <a:cs typeface="Times New Roman" pitchFamily="18" charset="0"/>
              </a:rPr>
              <a:t>11. Salaries, commission, etc., if payable to any partner</a:t>
            </a:r>
          </a:p>
          <a:p>
            <a:pPr>
              <a:lnSpc>
                <a:spcPct val="120000"/>
              </a:lnSpc>
              <a:buNone/>
            </a:pPr>
            <a:r>
              <a:rPr lang="en-US" sz="2800" dirty="0" smtClean="0">
                <a:latin typeface="Times New Roman" pitchFamily="18" charset="0"/>
                <a:cs typeface="Times New Roman" pitchFamily="18" charset="0"/>
              </a:rPr>
              <a:t>12. The safe custody of books and other documents</a:t>
            </a:r>
          </a:p>
          <a:p>
            <a:pPr>
              <a:lnSpc>
                <a:spcPct val="120000"/>
              </a:lnSpc>
              <a:buNone/>
            </a:pPr>
            <a:r>
              <a:rPr lang="en-US" sz="2800" dirty="0" smtClean="0">
                <a:latin typeface="Times New Roman" pitchFamily="18" charset="0"/>
                <a:cs typeface="Times New Roman" pitchFamily="18" charset="0"/>
              </a:rPr>
              <a:t>13. Mode of auditor's appointment, if any</a:t>
            </a:r>
          </a:p>
          <a:p>
            <a:pPr>
              <a:lnSpc>
                <a:spcPct val="120000"/>
              </a:lnSpc>
              <a:buNone/>
            </a:pPr>
            <a:r>
              <a:rPr lang="en-US" sz="2800" dirty="0" smtClean="0">
                <a:latin typeface="Times New Roman" pitchFamily="18" charset="0"/>
                <a:cs typeface="Times New Roman" pitchFamily="18" charset="0"/>
              </a:rPr>
              <a:t>14. Rules to be followed in case of admission</a:t>
            </a:r>
          </a:p>
          <a:p>
            <a:pPr>
              <a:lnSpc>
                <a:spcPct val="120000"/>
              </a:lnSpc>
              <a:buNone/>
            </a:pPr>
            <a:r>
              <a:rPr lang="en-US" sz="2800" dirty="0" smtClean="0">
                <a:latin typeface="Times New Roman" pitchFamily="18" charset="0"/>
                <a:cs typeface="Times New Roman" pitchFamily="18" charset="0"/>
              </a:rPr>
              <a:t>15. Retirement, death, etc. of a partner</a:t>
            </a:r>
          </a:p>
          <a:p>
            <a:pPr>
              <a:lnSpc>
                <a:spcPct val="120000"/>
              </a:lnSpc>
              <a:buNone/>
            </a:pPr>
            <a:r>
              <a:rPr lang="en-US" sz="2800" dirty="0" smtClean="0">
                <a:latin typeface="Times New Roman" pitchFamily="18" charset="0"/>
                <a:cs typeface="Times New Roman" pitchFamily="18" charset="0"/>
              </a:rPr>
              <a:t>16. Method of settling disputes amongst partners</a:t>
            </a:r>
          </a:p>
          <a:p>
            <a:pPr>
              <a:lnSpc>
                <a:spcPct val="120000"/>
              </a:lnSpc>
              <a:buNone/>
            </a:pPr>
            <a:r>
              <a:rPr lang="en-US" sz="2800" dirty="0" smtClean="0">
                <a:latin typeface="Times New Roman" pitchFamily="18" charset="0"/>
                <a:cs typeface="Times New Roman" pitchFamily="18" charset="0"/>
              </a:rPr>
              <a:t>17. Settlement of accounts on dissolution of the firm</a:t>
            </a:r>
          </a:p>
          <a:p>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55000" lnSpcReduction="20000"/>
          </a:bodyPr>
          <a:lstStyle/>
          <a:p>
            <a:pPr>
              <a:buNone/>
            </a:pPr>
            <a:r>
              <a:rPr lang="en-US" sz="3800" b="1" dirty="0" smtClean="0">
                <a:latin typeface="Times New Roman" pitchFamily="18" charset="0"/>
                <a:cs typeface="Times New Roman" pitchFamily="18" charset="0"/>
              </a:rPr>
              <a:t>TYPES OF PARTNERS</a:t>
            </a:r>
            <a:endParaRPr lang="en-US" sz="3800" dirty="0" smtClean="0">
              <a:latin typeface="Times New Roman" pitchFamily="18" charset="0"/>
              <a:cs typeface="Times New Roman" pitchFamily="18" charset="0"/>
            </a:endParaRPr>
          </a:p>
          <a:p>
            <a:r>
              <a:rPr lang="en-US" sz="4300" b="1" dirty="0" smtClean="0">
                <a:latin typeface="Times New Roman" pitchFamily="18" charset="0"/>
                <a:cs typeface="Times New Roman" pitchFamily="18" charset="0"/>
              </a:rPr>
              <a:t>Active</a:t>
            </a:r>
            <a:endParaRPr lang="en-US" sz="4300" dirty="0" smtClean="0">
              <a:latin typeface="Times New Roman" pitchFamily="18" charset="0"/>
              <a:cs typeface="Times New Roman" pitchFamily="18" charset="0"/>
            </a:endParaRPr>
          </a:p>
          <a:p>
            <a:pPr>
              <a:buNone/>
            </a:pPr>
            <a:r>
              <a:rPr lang="en-US" sz="4300" dirty="0" smtClean="0">
                <a:latin typeface="Times New Roman" pitchFamily="18" charset="0"/>
                <a:cs typeface="Times New Roman" pitchFamily="18" charset="0"/>
              </a:rPr>
              <a:t>	A</a:t>
            </a:r>
            <a:r>
              <a:rPr lang="en-US" sz="4300" b="1" dirty="0" smtClean="0">
                <a:latin typeface="Times New Roman" pitchFamily="18" charset="0"/>
                <a:cs typeface="Times New Roman" pitchFamily="18" charset="0"/>
              </a:rPr>
              <a:t> </a:t>
            </a:r>
            <a:r>
              <a:rPr lang="en-US" sz="4300" dirty="0" smtClean="0">
                <a:latin typeface="Times New Roman" pitchFamily="18" charset="0"/>
                <a:cs typeface="Times New Roman" pitchFamily="18" charset="0"/>
              </a:rPr>
              <a:t>person entering into partnership by contract and taking active part in the conduct of business is called </a:t>
            </a:r>
            <a:r>
              <a:rPr lang="en-US" sz="4300" dirty="0" smtClean="0">
                <a:latin typeface="Times New Roman" pitchFamily="18" charset="0"/>
                <a:cs typeface="Times New Roman" pitchFamily="18" charset="0"/>
              </a:rPr>
              <a:t>'active‘ partner.</a:t>
            </a:r>
            <a:endParaRPr lang="en-US" sz="4300" dirty="0" smtClean="0">
              <a:latin typeface="Times New Roman" pitchFamily="18" charset="0"/>
              <a:cs typeface="Times New Roman" pitchFamily="18" charset="0"/>
            </a:endParaRPr>
          </a:p>
          <a:p>
            <a:r>
              <a:rPr lang="en-US" sz="4300" b="1" dirty="0" smtClean="0">
                <a:latin typeface="Times New Roman" pitchFamily="18" charset="0"/>
                <a:cs typeface="Times New Roman" pitchFamily="18" charset="0"/>
              </a:rPr>
              <a:t>Sleeping</a:t>
            </a:r>
            <a:endParaRPr lang="en-US" sz="4300" dirty="0" smtClean="0">
              <a:latin typeface="Times New Roman" pitchFamily="18" charset="0"/>
              <a:cs typeface="Times New Roman" pitchFamily="18" charset="0"/>
            </a:endParaRPr>
          </a:p>
          <a:p>
            <a:pPr>
              <a:buNone/>
            </a:pPr>
            <a:r>
              <a:rPr lang="en-US" sz="4300" dirty="0" smtClean="0">
                <a:latin typeface="Times New Roman" pitchFamily="18" charset="0"/>
                <a:cs typeface="Times New Roman" pitchFamily="18" charset="0"/>
              </a:rPr>
              <a:t>	Sleeping</a:t>
            </a:r>
            <a:r>
              <a:rPr lang="en-US" sz="4300" b="1" dirty="0" smtClean="0">
                <a:latin typeface="Times New Roman" pitchFamily="18" charset="0"/>
                <a:cs typeface="Times New Roman" pitchFamily="18" charset="0"/>
              </a:rPr>
              <a:t> </a:t>
            </a:r>
            <a:r>
              <a:rPr lang="en-US" sz="4300" dirty="0" smtClean="0">
                <a:latin typeface="Times New Roman" pitchFamily="18" charset="0"/>
                <a:cs typeface="Times New Roman" pitchFamily="18" charset="0"/>
              </a:rPr>
              <a:t>partner </a:t>
            </a:r>
            <a:r>
              <a:rPr lang="en-US" sz="4300" dirty="0" smtClean="0">
                <a:latin typeface="Times New Roman" pitchFamily="18" charset="0"/>
                <a:cs typeface="Times New Roman" pitchFamily="18" charset="0"/>
              </a:rPr>
              <a:t>is one who contributes to the capital of the firm and has a share in the profits of the firm. Rut, he does not take an active part in the conduct of the business of the firm.</a:t>
            </a:r>
          </a:p>
          <a:p>
            <a:r>
              <a:rPr lang="en-US" sz="4300" b="1" dirty="0" smtClean="0">
                <a:latin typeface="Times New Roman" pitchFamily="18" charset="0"/>
                <a:cs typeface="Times New Roman" pitchFamily="18" charset="0"/>
              </a:rPr>
              <a:t>Nominal partner</a:t>
            </a:r>
            <a:endParaRPr lang="en-US" sz="4300" dirty="0" smtClean="0">
              <a:latin typeface="Times New Roman" pitchFamily="18" charset="0"/>
              <a:cs typeface="Times New Roman" pitchFamily="18" charset="0"/>
            </a:endParaRPr>
          </a:p>
          <a:p>
            <a:pPr>
              <a:buNone/>
            </a:pPr>
            <a:r>
              <a:rPr lang="en-US" sz="4300" dirty="0" smtClean="0">
                <a:latin typeface="Times New Roman" pitchFamily="18" charset="0"/>
                <a:cs typeface="Times New Roman" pitchFamily="18" charset="0"/>
              </a:rPr>
              <a:t>	A </a:t>
            </a:r>
            <a:r>
              <a:rPr lang="en-US" sz="4300" dirty="0" smtClean="0">
                <a:latin typeface="Times New Roman" pitchFamily="18" charset="0"/>
                <a:cs typeface="Times New Roman" pitchFamily="18" charset="0"/>
              </a:rPr>
              <a:t>partner who neither contributes to the capital of the firm nor takes a share in the profit or takes part in' the management of the firm is called 'nominal partner'.</a:t>
            </a:r>
          </a:p>
          <a:p>
            <a:r>
              <a:rPr lang="en-US" sz="4300" b="1" dirty="0" smtClean="0">
                <a:latin typeface="Times New Roman" pitchFamily="18" charset="0"/>
                <a:cs typeface="Times New Roman" pitchFamily="18" charset="0"/>
              </a:rPr>
              <a:t>Partner in profits only</a:t>
            </a:r>
            <a:endParaRPr lang="en-US" sz="4300" dirty="0" smtClean="0">
              <a:latin typeface="Times New Roman" pitchFamily="18" charset="0"/>
              <a:cs typeface="Times New Roman" pitchFamily="18" charset="0"/>
            </a:endParaRPr>
          </a:p>
          <a:p>
            <a:pPr>
              <a:buNone/>
            </a:pPr>
            <a:r>
              <a:rPr lang="en-US" sz="4300" dirty="0" smtClean="0">
                <a:latin typeface="Times New Roman" pitchFamily="18" charset="0"/>
                <a:cs typeface="Times New Roman" pitchFamily="18" charset="0"/>
              </a:rPr>
              <a:t> </a:t>
            </a:r>
            <a:r>
              <a:rPr lang="en-US" sz="4300" dirty="0" smtClean="0">
                <a:latin typeface="Times New Roman" pitchFamily="18" charset="0"/>
                <a:cs typeface="Times New Roman" pitchFamily="18" charset="0"/>
              </a:rPr>
              <a:t>	If </a:t>
            </a:r>
            <a:r>
              <a:rPr lang="en-US" sz="4300" dirty="0" smtClean="0">
                <a:latin typeface="Times New Roman" pitchFamily="18" charset="0"/>
                <a:cs typeface="Times New Roman" pitchFamily="18" charset="0"/>
              </a:rPr>
              <a:t>it has been agreed among partners that a particular partner shall have a share in the profit only and not he liable for losses, such a, partner is known as</a:t>
            </a:r>
            <a:r>
              <a:rPr lang="en-US" sz="4300" b="1" dirty="0" smtClean="0">
                <a:latin typeface="Times New Roman" pitchFamily="18" charset="0"/>
                <a:cs typeface="Times New Roman" pitchFamily="18" charset="0"/>
              </a:rPr>
              <a:t> </a:t>
            </a:r>
            <a:r>
              <a:rPr lang="en-US" sz="4300" dirty="0" smtClean="0">
                <a:latin typeface="Times New Roman" pitchFamily="18" charset="0"/>
                <a:cs typeface="Times New Roman" pitchFamily="18" charset="0"/>
              </a:rPr>
              <a:t>'partner in profits</a:t>
            </a:r>
            <a:r>
              <a:rPr lang="en-US" sz="3700" dirty="0" smtClean="0">
                <a:latin typeface="Times New Roman" pitchFamily="18" charset="0"/>
                <a:cs typeface="Times New Roman" pitchFamily="18" charset="0"/>
              </a:rPr>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sz="2800" dirty="0" smtClean="0">
                <a:latin typeface="Times New Roman" pitchFamily="18" charset="0"/>
                <a:cs typeface="Times New Roman" pitchFamily="18" charset="0"/>
              </a:rPr>
              <a:t>Bringing various resources together to set up a business and putting to work systematically</a:t>
            </a:r>
          </a:p>
          <a:p>
            <a:pPr>
              <a:buNone/>
            </a:pPr>
            <a:endParaRPr lang="en-US" sz="2800" dirty="0" smtClean="0">
              <a:latin typeface="Times New Roman" pitchFamily="18" charset="0"/>
              <a:cs typeface="Times New Roman" pitchFamily="18" charset="0"/>
            </a:endParaRPr>
          </a:p>
          <a:p>
            <a:pPr>
              <a:buNone/>
            </a:pPr>
            <a:r>
              <a:rPr lang="en-US" sz="3000" b="1" dirty="0" smtClean="0">
                <a:latin typeface="Times New Roman" pitchFamily="18" charset="0"/>
                <a:cs typeface="Times New Roman" pitchFamily="18" charset="0"/>
              </a:rPr>
              <a:t>Characteristics of business</a:t>
            </a:r>
          </a:p>
          <a:p>
            <a:r>
              <a:rPr lang="en-US" sz="3000" dirty="0" smtClean="0">
                <a:latin typeface="Times New Roman" pitchFamily="18" charset="0"/>
                <a:cs typeface="Times New Roman" pitchFamily="18" charset="0"/>
              </a:rPr>
              <a:t>Establishment – Legal Formalities required </a:t>
            </a:r>
          </a:p>
          <a:p>
            <a:r>
              <a:rPr lang="en-US" sz="3000" dirty="0" smtClean="0">
                <a:latin typeface="Times New Roman" pitchFamily="18" charset="0"/>
                <a:cs typeface="Times New Roman" pitchFamily="18" charset="0"/>
              </a:rPr>
              <a:t>Qualification – specific qualification not required</a:t>
            </a:r>
          </a:p>
          <a:p>
            <a:r>
              <a:rPr lang="en-US" sz="3000" dirty="0" smtClean="0">
                <a:latin typeface="Times New Roman" pitchFamily="18" charset="0"/>
                <a:cs typeface="Times New Roman" pitchFamily="18" charset="0"/>
              </a:rPr>
              <a:t>Investment – capital must – Depends on the nature of business</a:t>
            </a:r>
          </a:p>
          <a:p>
            <a:r>
              <a:rPr lang="en-US" sz="3000" dirty="0" smtClean="0">
                <a:latin typeface="Times New Roman" pitchFamily="18" charset="0"/>
                <a:cs typeface="Times New Roman" pitchFamily="18" charset="0"/>
              </a:rPr>
              <a:t>Nature of work – Production / Exchange of Goods and services </a:t>
            </a:r>
          </a:p>
          <a:p>
            <a:pPr>
              <a:buNone/>
            </a:pPr>
            <a:endParaRPr lang="en-US" sz="28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nSpc>
                <a:spcPct val="200000"/>
              </a:lnSpc>
              <a:spcBef>
                <a:spcPts val="0"/>
              </a:spcBef>
            </a:pPr>
            <a:r>
              <a:rPr lang="en-US" sz="2800" dirty="0" smtClean="0">
                <a:latin typeface="Times New Roman" pitchFamily="18" charset="0"/>
                <a:cs typeface="Times New Roman" pitchFamily="18" charset="0"/>
              </a:rPr>
              <a:t>Motive – Generally  profit motive </a:t>
            </a:r>
          </a:p>
          <a:p>
            <a:pPr marL="0" indent="0">
              <a:lnSpc>
                <a:spcPct val="200000"/>
              </a:lnSpc>
              <a:spcBef>
                <a:spcPts val="0"/>
              </a:spcBef>
            </a:pPr>
            <a:r>
              <a:rPr lang="en-US" sz="2800" dirty="0" smtClean="0">
                <a:latin typeface="Times New Roman" pitchFamily="18" charset="0"/>
                <a:cs typeface="Times New Roman" pitchFamily="18" charset="0"/>
              </a:rPr>
              <a:t>Reward – Possible outcome Profit , Brand Image </a:t>
            </a:r>
          </a:p>
          <a:p>
            <a:pPr marL="0" indent="0">
              <a:lnSpc>
                <a:spcPct val="200000"/>
              </a:lnSpc>
              <a:spcBef>
                <a:spcPts val="0"/>
              </a:spcBef>
            </a:pPr>
            <a:r>
              <a:rPr lang="en-US" sz="2800" dirty="0" smtClean="0">
                <a:latin typeface="Times New Roman" pitchFamily="18" charset="0"/>
                <a:cs typeface="Times New Roman" pitchFamily="18" charset="0"/>
              </a:rPr>
              <a:t>Transferability of ownership – required legal formalities , business can be transferred to others</a:t>
            </a:r>
          </a:p>
          <a:p>
            <a:pPr marL="0" indent="0">
              <a:lnSpc>
                <a:spcPct val="200000"/>
              </a:lnSpc>
              <a:spcBef>
                <a:spcPts val="0"/>
              </a:spcBef>
            </a:pPr>
            <a:r>
              <a:rPr lang="en-US" sz="2800" dirty="0" smtClean="0">
                <a:latin typeface="Times New Roman" pitchFamily="18" charset="0"/>
                <a:cs typeface="Times New Roman" pitchFamily="18" charset="0"/>
              </a:rPr>
              <a:t>Risk – loss </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US" sz="3000" b="1" dirty="0" smtClean="0">
                <a:latin typeface="Times New Roman" pitchFamily="18" charset="0"/>
                <a:cs typeface="Times New Roman" pitchFamily="18" charset="0"/>
              </a:rPr>
              <a:t>Nature of business organization </a:t>
            </a:r>
          </a:p>
          <a:p>
            <a:pPr marL="0" indent="0">
              <a:lnSpc>
                <a:spcPct val="150000"/>
              </a:lnSpc>
              <a:spcBef>
                <a:spcPts val="0"/>
              </a:spcBef>
            </a:pPr>
            <a:r>
              <a:rPr lang="en-US" sz="3000" dirty="0" smtClean="0">
                <a:latin typeface="Times New Roman" pitchFamily="18" charset="0"/>
                <a:cs typeface="Times New Roman" pitchFamily="18" charset="0"/>
              </a:rPr>
              <a:t>Dealing of goods and service – one person to another or company to  company </a:t>
            </a:r>
          </a:p>
          <a:p>
            <a:pPr marL="0" indent="0">
              <a:lnSpc>
                <a:spcPct val="150000"/>
              </a:lnSpc>
              <a:spcBef>
                <a:spcPts val="0"/>
              </a:spcBef>
            </a:pPr>
            <a:r>
              <a:rPr lang="en-US" sz="3000" dirty="0" smtClean="0">
                <a:latin typeface="Times New Roman" pitchFamily="18" charset="0"/>
                <a:cs typeface="Times New Roman" pitchFamily="18" charset="0"/>
              </a:rPr>
              <a:t>Production and exchange of goods and services</a:t>
            </a:r>
          </a:p>
          <a:p>
            <a:pPr marL="0" indent="0">
              <a:lnSpc>
                <a:spcPct val="150000"/>
              </a:lnSpc>
              <a:spcBef>
                <a:spcPts val="0"/>
              </a:spcBef>
            </a:pPr>
            <a:r>
              <a:rPr lang="en-US" sz="3000" dirty="0" smtClean="0">
                <a:latin typeface="Times New Roman" pitchFamily="18" charset="0"/>
                <a:cs typeface="Times New Roman" pitchFamily="18" charset="0"/>
              </a:rPr>
              <a:t>Continuity and regularity of dealing -  Regular </a:t>
            </a:r>
          </a:p>
          <a:p>
            <a:pPr marL="0" indent="0">
              <a:lnSpc>
                <a:spcPct val="150000"/>
              </a:lnSpc>
              <a:spcBef>
                <a:spcPts val="0"/>
              </a:spcBef>
            </a:pPr>
            <a:r>
              <a:rPr lang="en-US" sz="3000" dirty="0" smtClean="0">
                <a:latin typeface="Times New Roman" pitchFamily="18" charset="0"/>
                <a:cs typeface="Times New Roman" pitchFamily="18" charset="0"/>
              </a:rPr>
              <a:t>Profit Motive – Maximization of profit</a:t>
            </a:r>
          </a:p>
          <a:p>
            <a:pPr marL="0" indent="0">
              <a:lnSpc>
                <a:spcPct val="150000"/>
              </a:lnSpc>
              <a:spcBef>
                <a:spcPts val="0"/>
              </a:spcBef>
            </a:pPr>
            <a:r>
              <a:rPr lang="en-US" sz="3000" dirty="0" smtClean="0">
                <a:latin typeface="Times New Roman" pitchFamily="18" charset="0"/>
                <a:cs typeface="Times New Roman" pitchFamily="18" charset="0"/>
              </a:rPr>
              <a:t>Risk – Probability risk</a:t>
            </a:r>
          </a:p>
          <a:p>
            <a:pPr marL="0" indent="0">
              <a:spcBef>
                <a:spcPts val="0"/>
              </a:spcBef>
            </a:pPr>
            <a:endParaRPr lang="en-US" sz="3000" dirty="0" smtClean="0">
              <a:latin typeface="Times New Roman" pitchFamily="18" charset="0"/>
              <a:cs typeface="Times New Roman" pitchFamily="18" charset="0"/>
            </a:endParaRPr>
          </a:p>
          <a:p>
            <a:pPr marL="0" indent="0">
              <a:spcBef>
                <a:spcPts val="0"/>
              </a:spcBef>
            </a:pPr>
            <a:endParaRPr lang="en-US" sz="3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US" sz="3000" b="1" dirty="0" smtClean="0">
                <a:latin typeface="Times New Roman" pitchFamily="18" charset="0"/>
                <a:cs typeface="Times New Roman" pitchFamily="18" charset="0"/>
              </a:rPr>
              <a:t>Objectives of the Business</a:t>
            </a:r>
          </a:p>
          <a:p>
            <a:r>
              <a:rPr lang="en-US" sz="2800" dirty="0" smtClean="0">
                <a:latin typeface="Times New Roman" pitchFamily="18" charset="0"/>
                <a:cs typeface="Times New Roman" pitchFamily="18" charset="0"/>
              </a:rPr>
              <a:t>Primary objective – Profit Earn </a:t>
            </a:r>
          </a:p>
          <a:p>
            <a:r>
              <a:rPr lang="en-US" sz="2800" dirty="0" smtClean="0">
                <a:latin typeface="Times New Roman" pitchFamily="18" charset="0"/>
                <a:cs typeface="Times New Roman" pitchFamily="18" charset="0"/>
              </a:rPr>
              <a:t>Not Exist for long with Profit sole Objective</a:t>
            </a:r>
          </a:p>
          <a:p>
            <a:r>
              <a:rPr lang="en-US" sz="2800" dirty="0" smtClean="0">
                <a:latin typeface="Times New Roman" pitchFamily="18" charset="0"/>
                <a:cs typeface="Times New Roman" pitchFamily="18" charset="0"/>
              </a:rPr>
              <a:t>Business </a:t>
            </a:r>
            <a:r>
              <a:rPr lang="en-US" sz="2800" dirty="0" smtClean="0">
                <a:solidFill>
                  <a:srgbClr val="00B0F0"/>
                </a:solidFill>
                <a:latin typeface="Times New Roman" pitchFamily="18" charset="0"/>
                <a:cs typeface="Times New Roman" pitchFamily="18" charset="0"/>
              </a:rPr>
              <a:t>not mere profit chasing </a:t>
            </a:r>
            <a:r>
              <a:rPr lang="en-US" sz="2800" dirty="0" smtClean="0">
                <a:latin typeface="Times New Roman" pitchFamily="18" charset="0"/>
                <a:cs typeface="Times New Roman" pitchFamily="18" charset="0"/>
              </a:rPr>
              <a:t>but should </a:t>
            </a:r>
            <a:r>
              <a:rPr lang="en-US" sz="2800" dirty="0" smtClean="0">
                <a:solidFill>
                  <a:srgbClr val="00B0F0"/>
                </a:solidFill>
                <a:latin typeface="Times New Roman" pitchFamily="18" charset="0"/>
                <a:cs typeface="Times New Roman" pitchFamily="18" charset="0"/>
              </a:rPr>
              <a:t>also aim at serving the Community </a:t>
            </a:r>
          </a:p>
          <a:p>
            <a:pPr>
              <a:buNone/>
            </a:pPr>
            <a:r>
              <a:rPr lang="en-US" sz="3000" b="1" dirty="0" smtClean="0">
                <a:latin typeface="Times New Roman" pitchFamily="18" charset="0"/>
                <a:cs typeface="Times New Roman" pitchFamily="18" charset="0"/>
              </a:rPr>
              <a:t>The objectives of the business could be</a:t>
            </a:r>
          </a:p>
          <a:p>
            <a:r>
              <a:rPr lang="en-US" sz="2800" dirty="0" smtClean="0">
                <a:latin typeface="Times New Roman" pitchFamily="18" charset="0"/>
                <a:cs typeface="Times New Roman" pitchFamily="18" charset="0"/>
              </a:rPr>
              <a:t>Economic objectives </a:t>
            </a:r>
          </a:p>
          <a:p>
            <a:r>
              <a:rPr lang="en-US" sz="2800" dirty="0" smtClean="0">
                <a:latin typeface="Times New Roman" pitchFamily="18" charset="0"/>
                <a:cs typeface="Times New Roman" pitchFamily="18" charset="0"/>
              </a:rPr>
              <a:t>Social objectives and</a:t>
            </a:r>
          </a:p>
          <a:p>
            <a:r>
              <a:rPr lang="en-US" sz="2800" dirty="0" smtClean="0">
                <a:latin typeface="Times New Roman" pitchFamily="18" charset="0"/>
                <a:cs typeface="Times New Roman" pitchFamily="18" charset="0"/>
              </a:rPr>
              <a:t>Human objectives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r>
              <a:rPr lang="en-US" sz="3000" b="1" dirty="0" smtClean="0">
                <a:latin typeface="Times New Roman" pitchFamily="18" charset="0"/>
                <a:cs typeface="Times New Roman" pitchFamily="18" charset="0"/>
              </a:rPr>
              <a:t>Economic objectives</a:t>
            </a:r>
          </a:p>
          <a:p>
            <a:pPr>
              <a:lnSpc>
                <a:spcPct val="150000"/>
              </a:lnSpc>
            </a:pPr>
            <a:r>
              <a:rPr lang="en-US" sz="2800" dirty="0" smtClean="0">
                <a:latin typeface="Times New Roman" pitchFamily="18" charset="0"/>
                <a:cs typeface="Times New Roman" pitchFamily="18" charset="0"/>
              </a:rPr>
              <a:t>Earning of satisfactory profits </a:t>
            </a:r>
          </a:p>
          <a:p>
            <a:pPr>
              <a:lnSpc>
                <a:spcPct val="150000"/>
              </a:lnSpc>
            </a:pPr>
            <a:r>
              <a:rPr lang="en-US" sz="2800" dirty="0" smtClean="0">
                <a:latin typeface="Times New Roman" pitchFamily="18" charset="0"/>
                <a:cs typeface="Times New Roman" pitchFamily="18" charset="0"/>
              </a:rPr>
              <a:t>Exploring new markets </a:t>
            </a:r>
          </a:p>
          <a:p>
            <a:pPr>
              <a:lnSpc>
                <a:spcPct val="150000"/>
              </a:lnSpc>
            </a:pPr>
            <a:r>
              <a:rPr lang="en-US" sz="2800" dirty="0" smtClean="0">
                <a:latin typeface="Times New Roman" pitchFamily="18" charset="0"/>
                <a:cs typeface="Times New Roman" pitchFamily="18" charset="0"/>
              </a:rPr>
              <a:t>Creation of new potential customers</a:t>
            </a:r>
          </a:p>
          <a:p>
            <a:pPr>
              <a:lnSpc>
                <a:spcPct val="150000"/>
              </a:lnSpc>
            </a:pPr>
            <a:r>
              <a:rPr lang="en-US" sz="2800" dirty="0" smtClean="0">
                <a:latin typeface="Times New Roman" pitchFamily="18" charset="0"/>
                <a:cs typeface="Times New Roman" pitchFamily="18" charset="0"/>
              </a:rPr>
              <a:t>Growth and expansion of business operations </a:t>
            </a:r>
          </a:p>
          <a:p>
            <a:pPr>
              <a:lnSpc>
                <a:spcPct val="150000"/>
              </a:lnSpc>
            </a:pPr>
            <a:r>
              <a:rPr lang="en-US" sz="2800" dirty="0" smtClean="0">
                <a:latin typeface="Times New Roman" pitchFamily="18" charset="0"/>
                <a:cs typeface="Times New Roman" pitchFamily="18" charset="0"/>
              </a:rPr>
              <a:t>Making innovations and improvement – goods and services</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32500" lnSpcReduction="20000"/>
          </a:bodyPr>
          <a:lstStyle/>
          <a:p>
            <a:pPr>
              <a:buNone/>
            </a:pPr>
            <a:r>
              <a:rPr lang="en-US" sz="8600" b="1" dirty="0" smtClean="0">
                <a:latin typeface="Times New Roman" pitchFamily="18" charset="0"/>
                <a:cs typeface="Times New Roman" pitchFamily="18" charset="0"/>
              </a:rPr>
              <a:t>Social Objectives </a:t>
            </a:r>
          </a:p>
          <a:p>
            <a:pPr>
              <a:buNone/>
            </a:pPr>
            <a:endParaRPr lang="en-US" sz="3000" b="1" dirty="0" smtClean="0">
              <a:latin typeface="Times New Roman" pitchFamily="18" charset="0"/>
              <a:cs typeface="Times New Roman" pitchFamily="18" charset="0"/>
            </a:endParaRPr>
          </a:p>
          <a:p>
            <a:pPr>
              <a:lnSpc>
                <a:spcPct val="170000"/>
              </a:lnSpc>
              <a:buNone/>
            </a:pPr>
            <a:r>
              <a:rPr lang="en-US" sz="7700" dirty="0" smtClean="0">
                <a:latin typeface="Times New Roman" pitchFamily="18" charset="0"/>
                <a:cs typeface="Times New Roman" pitchFamily="18" charset="0"/>
              </a:rPr>
              <a:t>Business – being part of the society – has</a:t>
            </a:r>
          </a:p>
          <a:p>
            <a:pPr>
              <a:lnSpc>
                <a:spcPct val="170000"/>
              </a:lnSpc>
              <a:buNone/>
            </a:pPr>
            <a:r>
              <a:rPr lang="en-US" sz="7700" dirty="0" smtClean="0">
                <a:latin typeface="Times New Roman" pitchFamily="18" charset="0"/>
                <a:cs typeface="Times New Roman" pitchFamily="18" charset="0"/>
              </a:rPr>
              <a:t>obligations towards the society</a:t>
            </a:r>
          </a:p>
          <a:p>
            <a:pPr>
              <a:lnSpc>
                <a:spcPct val="170000"/>
              </a:lnSpc>
              <a:buNone/>
            </a:pPr>
            <a:endParaRPr lang="en-US" sz="4400" dirty="0" smtClean="0">
              <a:latin typeface="Times New Roman" pitchFamily="18" charset="0"/>
              <a:cs typeface="Times New Roman" pitchFamily="18" charset="0"/>
            </a:endParaRPr>
          </a:p>
          <a:p>
            <a:pPr indent="-347472">
              <a:lnSpc>
                <a:spcPct val="120000"/>
              </a:lnSpc>
              <a:spcBef>
                <a:spcPts val="670"/>
              </a:spcBef>
            </a:pPr>
            <a:r>
              <a:rPr lang="en-US" sz="8300" dirty="0" smtClean="0">
                <a:latin typeface="Times New Roman" pitchFamily="18" charset="0"/>
                <a:cs typeface="Times New Roman" pitchFamily="18" charset="0"/>
              </a:rPr>
              <a:t>Provide more and more employment  opportunities </a:t>
            </a:r>
          </a:p>
          <a:p>
            <a:pPr indent="-347472">
              <a:lnSpc>
                <a:spcPct val="120000"/>
              </a:lnSpc>
              <a:spcBef>
                <a:spcPts val="670"/>
              </a:spcBef>
            </a:pPr>
            <a:r>
              <a:rPr lang="en-US" sz="8300" dirty="0" smtClean="0">
                <a:latin typeface="Times New Roman" pitchFamily="18" charset="0"/>
                <a:cs typeface="Times New Roman" pitchFamily="18" charset="0"/>
              </a:rPr>
              <a:t>Supply of quality goods and services</a:t>
            </a:r>
          </a:p>
          <a:p>
            <a:pPr indent="-347472">
              <a:lnSpc>
                <a:spcPct val="120000"/>
              </a:lnSpc>
              <a:spcBef>
                <a:spcPts val="670"/>
              </a:spcBef>
            </a:pPr>
            <a:r>
              <a:rPr lang="en-US" sz="8300" dirty="0" smtClean="0">
                <a:latin typeface="Times New Roman" pitchFamily="18" charset="0"/>
                <a:cs typeface="Times New Roman" pitchFamily="18" charset="0"/>
              </a:rPr>
              <a:t>Offer products at reasonable prices</a:t>
            </a:r>
          </a:p>
          <a:p>
            <a:pPr indent="-347472">
              <a:lnSpc>
                <a:spcPct val="120000"/>
              </a:lnSpc>
              <a:spcBef>
                <a:spcPts val="670"/>
              </a:spcBef>
            </a:pPr>
            <a:r>
              <a:rPr lang="en-US" sz="8300" dirty="0" smtClean="0">
                <a:latin typeface="Times New Roman" pitchFamily="18" charset="0"/>
                <a:cs typeface="Times New Roman" pitchFamily="18" charset="0"/>
              </a:rPr>
              <a:t>Do services in ethical way </a:t>
            </a:r>
          </a:p>
          <a:p>
            <a:pPr indent="-347472">
              <a:lnSpc>
                <a:spcPct val="120000"/>
              </a:lnSpc>
              <a:spcBef>
                <a:spcPts val="670"/>
              </a:spcBef>
            </a:pPr>
            <a:r>
              <a:rPr lang="en-US" sz="8300" dirty="0" smtClean="0">
                <a:latin typeface="Times New Roman" pitchFamily="18" charset="0"/>
                <a:cs typeface="Times New Roman" pitchFamily="18" charset="0"/>
              </a:rPr>
              <a:t>Production of goods in accordance with national interest and priorities</a:t>
            </a:r>
          </a:p>
          <a:p>
            <a:pPr>
              <a:lnSpc>
                <a:spcPct val="170000"/>
              </a:lnSpc>
              <a:buNone/>
            </a:pPr>
            <a:endParaRPr lang="en-US" sz="2800" dirty="0" smtClean="0">
              <a:latin typeface="Times New Roman" pitchFamily="18" charset="0"/>
              <a:cs typeface="Times New Roman" pitchFamily="18" charset="0"/>
            </a:endParaRPr>
          </a:p>
          <a:p>
            <a:pPr>
              <a:buNone/>
            </a:pPr>
            <a:endParaRPr lang="en-US" dirty="0" smtClean="0"/>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None/>
            </a:pPr>
            <a:r>
              <a:rPr lang="en-US" sz="3000" b="1" dirty="0" smtClean="0">
                <a:latin typeface="Times New Roman" pitchFamily="18" charset="0"/>
                <a:cs typeface="Times New Roman" pitchFamily="18" charset="0"/>
              </a:rPr>
              <a:t>Human objectives </a:t>
            </a:r>
          </a:p>
          <a:p>
            <a:pPr>
              <a:lnSpc>
                <a:spcPct val="150000"/>
              </a:lnSpc>
            </a:pPr>
            <a:r>
              <a:rPr lang="en-US" sz="2800" dirty="0" smtClean="0">
                <a:latin typeface="Times New Roman" pitchFamily="18" charset="0"/>
                <a:cs typeface="Times New Roman" pitchFamily="18" charset="0"/>
              </a:rPr>
              <a:t>Safeguard the interest of its employees </a:t>
            </a:r>
          </a:p>
          <a:p>
            <a:pPr>
              <a:lnSpc>
                <a:spcPct val="150000"/>
              </a:lnSpc>
            </a:pPr>
            <a:r>
              <a:rPr lang="en-US" sz="2800" dirty="0" smtClean="0">
                <a:latin typeface="Times New Roman" pitchFamily="18" charset="0"/>
                <a:cs typeface="Times New Roman" pitchFamily="18" charset="0"/>
              </a:rPr>
              <a:t>Fair deal to employees in terms of wages and incentives</a:t>
            </a:r>
          </a:p>
          <a:p>
            <a:pPr>
              <a:lnSpc>
                <a:spcPct val="150000"/>
              </a:lnSpc>
            </a:pPr>
            <a:r>
              <a:rPr lang="en-US" sz="2800" dirty="0" smtClean="0">
                <a:latin typeface="Times New Roman" pitchFamily="18" charset="0"/>
                <a:cs typeface="Times New Roman" pitchFamily="18" charset="0"/>
              </a:rPr>
              <a:t>Providing better working culture – Environment </a:t>
            </a:r>
          </a:p>
          <a:p>
            <a:pPr>
              <a:lnSpc>
                <a:spcPct val="150000"/>
              </a:lnSpc>
            </a:pPr>
            <a:r>
              <a:rPr lang="en-US" sz="2800" dirty="0" smtClean="0">
                <a:latin typeface="Times New Roman" pitchFamily="18" charset="0"/>
                <a:cs typeface="Times New Roman" pitchFamily="18" charset="0"/>
              </a:rPr>
              <a:t>Provide job satisfaction </a:t>
            </a:r>
          </a:p>
          <a:p>
            <a:pPr>
              <a:lnSpc>
                <a:spcPct val="150000"/>
              </a:lnSpc>
            </a:pPr>
            <a:r>
              <a:rPr lang="en-US" sz="2800" dirty="0" smtClean="0">
                <a:latin typeface="Times New Roman" pitchFamily="18" charset="0"/>
                <a:cs typeface="Times New Roman" pitchFamily="18" charset="0"/>
              </a:rPr>
              <a:t>Give chance for professional growth / opportunities </a:t>
            </a: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sz="3000" dirty="0" smtClean="0">
                <a:latin typeface="Times New Roman" pitchFamily="18" charset="0"/>
                <a:cs typeface="Times New Roman" pitchFamily="18" charset="0"/>
              </a:rPr>
              <a:t>Forms of Business organization </a:t>
            </a:r>
          </a:p>
          <a:p>
            <a:endParaRPr lang="en-US" sz="3000" dirty="0" smtClean="0">
              <a:latin typeface="Times New Roman" pitchFamily="18" charset="0"/>
              <a:cs typeface="Times New Roman" pitchFamily="18" charset="0"/>
            </a:endParaRPr>
          </a:p>
          <a:p>
            <a:endParaRPr lang="en-US" sz="3000" dirty="0">
              <a:latin typeface="Times New Roman" pitchFamily="18" charset="0"/>
              <a:cs typeface="Times New Roman" pitchFamily="18" charset="0"/>
            </a:endParaRPr>
          </a:p>
        </p:txBody>
      </p:sp>
      <p:cxnSp>
        <p:nvCxnSpPr>
          <p:cNvPr id="8" name="Straight Connector 7"/>
          <p:cNvCxnSpPr/>
          <p:nvPr/>
        </p:nvCxnSpPr>
        <p:spPr>
          <a:xfrm rot="5400000">
            <a:off x="1258094" y="2094706"/>
            <a:ext cx="53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85800" y="2362200"/>
            <a:ext cx="2057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Corporate Firm</a:t>
            </a:r>
            <a:endParaRPr lang="en-US" dirty="0"/>
          </a:p>
        </p:txBody>
      </p:sp>
      <p:sp>
        <p:nvSpPr>
          <p:cNvPr id="14" name="Rectangle 13"/>
          <p:cNvSpPr/>
          <p:nvPr/>
        </p:nvSpPr>
        <p:spPr>
          <a:xfrm>
            <a:off x="5410200" y="24384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Corporate Firm</a:t>
            </a:r>
            <a:endParaRPr lang="en-US" dirty="0"/>
          </a:p>
        </p:txBody>
      </p:sp>
      <p:cxnSp>
        <p:nvCxnSpPr>
          <p:cNvPr id="16" name="Straight Connector 15"/>
          <p:cNvCxnSpPr/>
          <p:nvPr/>
        </p:nvCxnSpPr>
        <p:spPr>
          <a:xfrm rot="5400000">
            <a:off x="1219994" y="3885406"/>
            <a:ext cx="91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04800" y="46482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Sole Trader</a:t>
            </a:r>
            <a:endParaRPr lang="en-US" dirty="0"/>
          </a:p>
        </p:txBody>
      </p:sp>
      <p:sp>
        <p:nvSpPr>
          <p:cNvPr id="18" name="Rectangle 17"/>
          <p:cNvSpPr/>
          <p:nvPr/>
        </p:nvSpPr>
        <p:spPr>
          <a:xfrm>
            <a:off x="2438400" y="46482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Partnership </a:t>
            </a:r>
            <a:endParaRPr lang="en-US" dirty="0"/>
          </a:p>
        </p:txBody>
      </p:sp>
      <p:cxnSp>
        <p:nvCxnSpPr>
          <p:cNvPr id="20" name="Straight Connector 19"/>
          <p:cNvCxnSpPr/>
          <p:nvPr/>
        </p:nvCxnSpPr>
        <p:spPr>
          <a:xfrm rot="5400000">
            <a:off x="6286500" y="3848100"/>
            <a:ext cx="83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876800" y="46482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Joint Stock Coy</a:t>
            </a:r>
            <a:endParaRPr lang="en-US" dirty="0"/>
          </a:p>
        </p:txBody>
      </p:sp>
      <p:sp>
        <p:nvSpPr>
          <p:cNvPr id="22" name="Rectangle 21"/>
          <p:cNvSpPr/>
          <p:nvPr/>
        </p:nvSpPr>
        <p:spPr>
          <a:xfrm>
            <a:off x="7086600" y="46482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Co-op Org</a:t>
            </a:r>
            <a:endParaRPr lang="en-US" dirty="0"/>
          </a:p>
        </p:txBody>
      </p:sp>
      <p:cxnSp>
        <p:nvCxnSpPr>
          <p:cNvPr id="24" name="Straight Connector 23"/>
          <p:cNvCxnSpPr/>
          <p:nvPr/>
        </p:nvCxnSpPr>
        <p:spPr>
          <a:xfrm rot="10800000">
            <a:off x="6705600" y="426720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5715000" y="42672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5562600" y="4419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7543800" y="4419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447800" y="42672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0800000">
            <a:off x="762000" y="42672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43200" y="4419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609600" y="4419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524000" y="1828800"/>
            <a:ext cx="510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362700" y="2095500"/>
            <a:ext cx="533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842</Words>
  <Application>Microsoft Office PowerPoint</Application>
  <PresentationFormat>On-screen Show (4:3)</PresentationFormat>
  <Paragraphs>130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sys</cp:lastModifiedBy>
  <cp:revision>72</cp:revision>
  <dcterms:created xsi:type="dcterms:W3CDTF">2006-08-16T00:00:00Z</dcterms:created>
  <dcterms:modified xsi:type="dcterms:W3CDTF">2011-07-12T02:04:20Z</dcterms:modified>
</cp:coreProperties>
</file>